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sldIdLst>
    <p:sldId id="256" r:id="rId2"/>
    <p:sldId id="259" r:id="rId3"/>
    <p:sldId id="289" r:id="rId4"/>
    <p:sldId id="340" r:id="rId5"/>
    <p:sldId id="319" r:id="rId6"/>
    <p:sldId id="312" r:id="rId7"/>
    <p:sldId id="282" r:id="rId8"/>
    <p:sldId id="283" r:id="rId9"/>
    <p:sldId id="284" r:id="rId10"/>
    <p:sldId id="285" r:id="rId11"/>
    <p:sldId id="286" r:id="rId12"/>
    <p:sldId id="281" r:id="rId13"/>
    <p:sldId id="290" r:id="rId14"/>
    <p:sldId id="292" r:id="rId15"/>
    <p:sldId id="293" r:id="rId16"/>
    <p:sldId id="280" r:id="rId17"/>
    <p:sldId id="321" r:id="rId18"/>
    <p:sldId id="322" r:id="rId19"/>
    <p:sldId id="323" r:id="rId20"/>
    <p:sldId id="324" r:id="rId21"/>
    <p:sldId id="320" r:id="rId22"/>
    <p:sldId id="325" r:id="rId23"/>
    <p:sldId id="326" r:id="rId24"/>
    <p:sldId id="287" r:id="rId25"/>
    <p:sldId id="313" r:id="rId26"/>
    <p:sldId id="294" r:id="rId27"/>
    <p:sldId id="297" r:id="rId28"/>
    <p:sldId id="296" r:id="rId29"/>
    <p:sldId id="295" r:id="rId30"/>
    <p:sldId id="299" r:id="rId31"/>
    <p:sldId id="327" r:id="rId32"/>
    <p:sldId id="328" r:id="rId33"/>
    <p:sldId id="331" r:id="rId34"/>
    <p:sldId id="300" r:id="rId35"/>
    <p:sldId id="303" r:id="rId36"/>
    <p:sldId id="302" r:id="rId37"/>
    <p:sldId id="332" r:id="rId38"/>
    <p:sldId id="333" r:id="rId39"/>
    <p:sldId id="304" r:id="rId40"/>
    <p:sldId id="305" r:id="rId41"/>
    <p:sldId id="334" r:id="rId42"/>
    <p:sldId id="336" r:id="rId43"/>
    <p:sldId id="337" r:id="rId44"/>
    <p:sldId id="338" r:id="rId45"/>
    <p:sldId id="339" r:id="rId46"/>
    <p:sldId id="307" r:id="rId47"/>
    <p:sldId id="314" r:id="rId48"/>
    <p:sldId id="308" r:id="rId49"/>
    <p:sldId id="309" r:id="rId50"/>
    <p:sldId id="310" r:id="rId51"/>
    <p:sldId id="311" r:id="rId52"/>
    <p:sldId id="315" r:id="rId53"/>
    <p:sldId id="316" r:id="rId54"/>
    <p:sldId id="318" r:id="rId55"/>
    <p:sldId id="317" r:id="rId56"/>
    <p:sldId id="257" r:id="rId57"/>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5"/>
    <p:restoredTop sz="94697"/>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75E88-622C-EA46-A96F-7464DBA55C7A}" type="datetimeFigureOut">
              <a:rPr lang="en-ES" smtClean="0"/>
              <a:t>12/9/25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1C80A-272E-9B4D-B7BF-4207350D4E32}" type="slidenum">
              <a:rPr lang="en-ES" smtClean="0"/>
              <a:t>‹#›</a:t>
            </a:fld>
            <a:endParaRPr lang="en-ES"/>
          </a:p>
        </p:txBody>
      </p:sp>
    </p:spTree>
    <p:extLst>
      <p:ext uri="{BB962C8B-B14F-4D97-AF65-F5344CB8AC3E}">
        <p14:creationId xmlns:p14="http://schemas.microsoft.com/office/powerpoint/2010/main" val="412410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As Lazlo mention on Monday, this school not omnly introduce the codes and method, but also introduces a workflow.</a:t>
            </a:r>
          </a:p>
          <a:p>
            <a:endParaRPr lang="en-ES" dirty="0"/>
          </a:p>
          <a:p>
            <a:r>
              <a:rPr lang="en-ES" dirty="0"/>
              <a:t>This slide illustrates where where are now on it.</a:t>
            </a:r>
          </a:p>
        </p:txBody>
      </p:sp>
      <p:sp>
        <p:nvSpPr>
          <p:cNvPr id="4" name="Slide Number Placeholder 3"/>
          <p:cNvSpPr>
            <a:spLocks noGrp="1"/>
          </p:cNvSpPr>
          <p:nvPr>
            <p:ph type="sldNum" sz="quarter" idx="5"/>
          </p:nvPr>
        </p:nvSpPr>
        <p:spPr/>
        <p:txBody>
          <a:bodyPr/>
          <a:lstStyle/>
          <a:p>
            <a:fld id="{0D11C80A-272E-9B4D-B7BF-4207350D4E32}" type="slidenum">
              <a:rPr lang="en-ES" smtClean="0"/>
              <a:t>2</a:t>
            </a:fld>
            <a:endParaRPr lang="en-ES"/>
          </a:p>
        </p:txBody>
      </p:sp>
    </p:spTree>
    <p:extLst>
      <p:ext uri="{BB962C8B-B14F-4D97-AF65-F5344CB8AC3E}">
        <p14:creationId xmlns:p14="http://schemas.microsoft.com/office/powerpoint/2010/main" val="331669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In that case if you have a commensurate spiral - you can </a:t>
            </a:r>
          </a:p>
          <a:p>
            <a:r>
              <a:rPr lang="en-ES" dirty="0"/>
              <a:t>construct a supercell. </a:t>
            </a:r>
          </a:p>
          <a:p>
            <a:endParaRPr lang="en-ES" dirty="0"/>
          </a:p>
          <a:p>
            <a:r>
              <a:rPr lang="en-ES" dirty="0"/>
              <a:t>If you have an insommensurate spiral, then you can approximate the spiral state with some supercell</a:t>
            </a:r>
          </a:p>
        </p:txBody>
      </p:sp>
      <p:sp>
        <p:nvSpPr>
          <p:cNvPr id="4" name="Slide Number Placeholder 3"/>
          <p:cNvSpPr>
            <a:spLocks noGrp="1"/>
          </p:cNvSpPr>
          <p:nvPr>
            <p:ph type="sldNum" sz="quarter" idx="5"/>
          </p:nvPr>
        </p:nvSpPr>
        <p:spPr/>
        <p:txBody>
          <a:bodyPr/>
          <a:lstStyle/>
          <a:p>
            <a:fld id="{0D11C80A-272E-9B4D-B7BF-4207350D4E32}" type="slidenum">
              <a:rPr lang="en-ES" smtClean="0"/>
              <a:t>22</a:t>
            </a:fld>
            <a:endParaRPr lang="en-ES"/>
          </a:p>
        </p:txBody>
      </p:sp>
    </p:spTree>
    <p:extLst>
      <p:ext uri="{BB962C8B-B14F-4D97-AF65-F5344CB8AC3E}">
        <p14:creationId xmlns:p14="http://schemas.microsoft.com/office/powerpoint/2010/main" val="35672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Then this supercell is used as a new unit cell and overall ground state can be used.</a:t>
            </a:r>
          </a:p>
        </p:txBody>
      </p:sp>
      <p:sp>
        <p:nvSpPr>
          <p:cNvPr id="4" name="Slide Number Placeholder 3"/>
          <p:cNvSpPr>
            <a:spLocks noGrp="1"/>
          </p:cNvSpPr>
          <p:nvPr>
            <p:ph type="sldNum" sz="quarter" idx="5"/>
          </p:nvPr>
        </p:nvSpPr>
        <p:spPr/>
        <p:txBody>
          <a:bodyPr/>
          <a:lstStyle/>
          <a:p>
            <a:fld id="{0D11C80A-272E-9B4D-B7BF-4207350D4E32}" type="slidenum">
              <a:rPr lang="en-ES" smtClean="0"/>
              <a:t>23</a:t>
            </a:fld>
            <a:endParaRPr lang="en-ES"/>
          </a:p>
        </p:txBody>
      </p:sp>
    </p:spTree>
    <p:extLst>
      <p:ext uri="{BB962C8B-B14F-4D97-AF65-F5344CB8AC3E}">
        <p14:creationId xmlns:p14="http://schemas.microsoft.com/office/powerpoint/2010/main" val="379600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To sum up.</a:t>
            </a:r>
          </a:p>
        </p:txBody>
      </p:sp>
      <p:sp>
        <p:nvSpPr>
          <p:cNvPr id="4" name="Slide Number Placeholder 3"/>
          <p:cNvSpPr>
            <a:spLocks noGrp="1"/>
          </p:cNvSpPr>
          <p:nvPr>
            <p:ph type="sldNum" sz="quarter" idx="5"/>
          </p:nvPr>
        </p:nvSpPr>
        <p:spPr/>
        <p:txBody>
          <a:bodyPr/>
          <a:lstStyle/>
          <a:p>
            <a:fld id="{0D11C80A-272E-9B4D-B7BF-4207350D4E32}" type="slidenum">
              <a:rPr lang="en-ES" smtClean="0"/>
              <a:t>24</a:t>
            </a:fld>
            <a:endParaRPr lang="en-ES"/>
          </a:p>
        </p:txBody>
      </p:sp>
    </p:spTree>
    <p:extLst>
      <p:ext uri="{BB962C8B-B14F-4D97-AF65-F5344CB8AC3E}">
        <p14:creationId xmlns:p14="http://schemas.microsoft.com/office/powerpoint/2010/main" val="164978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First, we talk a bit more about the ground state.</a:t>
            </a:r>
          </a:p>
          <a:p>
            <a:endParaRPr lang="en-ES" dirty="0"/>
          </a:p>
          <a:p>
            <a:r>
              <a:rPr lang="en-ES" dirty="0"/>
              <a:t>Which is a set of spin directions for every spin in the unit cell or a set of local quantization axes.</a:t>
            </a:r>
          </a:p>
        </p:txBody>
      </p:sp>
      <p:sp>
        <p:nvSpPr>
          <p:cNvPr id="4" name="Slide Number Placeholder 3"/>
          <p:cNvSpPr>
            <a:spLocks noGrp="1"/>
          </p:cNvSpPr>
          <p:nvPr>
            <p:ph type="sldNum" sz="quarter" idx="5"/>
          </p:nvPr>
        </p:nvSpPr>
        <p:spPr/>
        <p:txBody>
          <a:bodyPr/>
          <a:lstStyle/>
          <a:p>
            <a:fld id="{0D11C80A-272E-9B4D-B7BF-4207350D4E32}" type="slidenum">
              <a:rPr lang="en-ES" smtClean="0"/>
              <a:t>26</a:t>
            </a:fld>
            <a:endParaRPr lang="en-ES"/>
          </a:p>
        </p:txBody>
      </p:sp>
    </p:spTree>
    <p:extLst>
      <p:ext uri="{BB962C8B-B14F-4D97-AF65-F5344CB8AC3E}">
        <p14:creationId xmlns:p14="http://schemas.microsoft.com/office/powerpoint/2010/main" val="13096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There are two ways how this ground state can be passed to magnopy.</a:t>
            </a:r>
          </a:p>
          <a:p>
            <a:endParaRPr lang="en-ES" dirty="0"/>
          </a:p>
          <a:p>
            <a:r>
              <a:rPr lang="en-ES" dirty="0"/>
              <a:t>First, it can be simply given by the user.</a:t>
            </a:r>
          </a:p>
        </p:txBody>
      </p:sp>
      <p:sp>
        <p:nvSpPr>
          <p:cNvPr id="4" name="Slide Number Placeholder 3"/>
          <p:cNvSpPr>
            <a:spLocks noGrp="1"/>
          </p:cNvSpPr>
          <p:nvPr>
            <p:ph type="sldNum" sz="quarter" idx="5"/>
          </p:nvPr>
        </p:nvSpPr>
        <p:spPr/>
        <p:txBody>
          <a:bodyPr/>
          <a:lstStyle/>
          <a:p>
            <a:fld id="{0D11C80A-272E-9B4D-B7BF-4207350D4E32}" type="slidenum">
              <a:rPr lang="en-ES" smtClean="0"/>
              <a:t>27</a:t>
            </a:fld>
            <a:endParaRPr lang="en-ES"/>
          </a:p>
        </p:txBody>
      </p:sp>
    </p:spTree>
    <p:extLst>
      <p:ext uri="{BB962C8B-B14F-4D97-AF65-F5344CB8AC3E}">
        <p14:creationId xmlns:p14="http://schemas.microsoft.com/office/powerpoint/2010/main" val="1363415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Or it can be optimized by magnopy using energy minimization adopted for the case of minimizing spin directions on a sphere, that is described in this paper by ...</a:t>
            </a:r>
          </a:p>
          <a:p>
            <a:endParaRPr lang="en-ES" dirty="0"/>
          </a:p>
        </p:txBody>
      </p:sp>
      <p:sp>
        <p:nvSpPr>
          <p:cNvPr id="4" name="Slide Number Placeholder 3"/>
          <p:cNvSpPr>
            <a:spLocks noGrp="1"/>
          </p:cNvSpPr>
          <p:nvPr>
            <p:ph type="sldNum" sz="quarter" idx="5"/>
          </p:nvPr>
        </p:nvSpPr>
        <p:spPr/>
        <p:txBody>
          <a:bodyPr/>
          <a:lstStyle/>
          <a:p>
            <a:fld id="{0D11C80A-272E-9B4D-B7BF-4207350D4E32}" type="slidenum">
              <a:rPr lang="en-ES" smtClean="0"/>
              <a:t>28</a:t>
            </a:fld>
            <a:endParaRPr lang="en-ES"/>
          </a:p>
        </p:txBody>
      </p:sp>
    </p:spTree>
    <p:extLst>
      <p:ext uri="{BB962C8B-B14F-4D97-AF65-F5344CB8AC3E}">
        <p14:creationId xmlns:p14="http://schemas.microsoft.com/office/powerpoint/2010/main" val="115188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Next  I move on to the main function of magnopy: the spin wave theory.</a:t>
            </a:r>
          </a:p>
          <a:p>
            <a:endParaRPr lang="en-ES" dirty="0"/>
          </a:p>
          <a:p>
            <a:r>
              <a:rPr lang="en-ES" dirty="0"/>
              <a:t>As of today Linear Spin Wave theory is implemented.</a:t>
            </a:r>
          </a:p>
          <a:p>
            <a:endParaRPr lang="en-ES" dirty="0"/>
          </a:p>
          <a:p>
            <a:r>
              <a:rPr lang="en-ES" dirty="0"/>
              <a:t>In an essence everything about the method was knows for a long time and was described in those two publications.</a:t>
            </a:r>
          </a:p>
          <a:p>
            <a:endParaRPr lang="en-ES" dirty="0"/>
          </a:p>
          <a:p>
            <a:r>
              <a:rPr lang="en-ES" dirty="0"/>
              <a:t>First one define transformation from the spin operators to the</a:t>
            </a:r>
          </a:p>
          <a:p>
            <a:r>
              <a:rPr lang="en-ES" dirty="0"/>
              <a:t>collective boson operators.</a:t>
            </a:r>
          </a:p>
          <a:p>
            <a:endParaRPr lang="en-ES" dirty="0"/>
          </a:p>
          <a:p>
            <a:r>
              <a:rPr lang="en-ES" dirty="0"/>
              <a:t>And the second one describe diagonalization of the general Bogolubov Hamiltonian.</a:t>
            </a:r>
          </a:p>
        </p:txBody>
      </p:sp>
      <p:sp>
        <p:nvSpPr>
          <p:cNvPr id="4" name="Slide Number Placeholder 3"/>
          <p:cNvSpPr>
            <a:spLocks noGrp="1"/>
          </p:cNvSpPr>
          <p:nvPr>
            <p:ph type="sldNum" sz="quarter" idx="5"/>
          </p:nvPr>
        </p:nvSpPr>
        <p:spPr/>
        <p:txBody>
          <a:bodyPr/>
          <a:lstStyle/>
          <a:p>
            <a:fld id="{0D11C80A-272E-9B4D-B7BF-4207350D4E32}" type="slidenum">
              <a:rPr lang="en-ES" smtClean="0"/>
              <a:t>29</a:t>
            </a:fld>
            <a:endParaRPr lang="en-ES"/>
          </a:p>
        </p:txBody>
      </p:sp>
    </p:spTree>
    <p:extLst>
      <p:ext uri="{BB962C8B-B14F-4D97-AF65-F5344CB8AC3E}">
        <p14:creationId xmlns:p14="http://schemas.microsoft.com/office/powerpoint/2010/main" val="288315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 calculations in magnopy are made in three steps.</a:t>
            </a:r>
          </a:p>
          <a:p>
            <a:endParaRPr lang="en-ES" dirty="0"/>
          </a:p>
          <a:p>
            <a:r>
              <a:rPr lang="en-ES" dirty="0"/>
              <a:t>At the beginning we have the spin Hamiltonian and the first step is to transform it to the bosonic transformation with the transformation that you see on the slide.</a:t>
            </a:r>
          </a:p>
          <a:p>
            <a:endParaRPr lang="en-ES" dirty="0"/>
          </a:p>
          <a:p>
            <a:r>
              <a:rPr lang="en-ES" dirty="0"/>
              <a:t>Those operators are the usual creation and annighilation operators.</a:t>
            </a:r>
          </a:p>
          <a:p>
            <a:endParaRPr lang="en-ES" dirty="0"/>
          </a:p>
          <a:p>
            <a:r>
              <a:rPr lang="en-ES" dirty="0"/>
              <a:t>This set of operators create or destroy local deviation on a single spin.</a:t>
            </a:r>
          </a:p>
        </p:txBody>
      </p:sp>
      <p:sp>
        <p:nvSpPr>
          <p:cNvPr id="4" name="Slide Number Placeholder 3"/>
          <p:cNvSpPr>
            <a:spLocks noGrp="1"/>
          </p:cNvSpPr>
          <p:nvPr>
            <p:ph type="sldNum" sz="quarter" idx="5"/>
          </p:nvPr>
        </p:nvSpPr>
        <p:spPr/>
        <p:txBody>
          <a:bodyPr/>
          <a:lstStyle/>
          <a:p>
            <a:fld id="{0D11C80A-272E-9B4D-B7BF-4207350D4E32}" type="slidenum">
              <a:rPr lang="en-ES" smtClean="0"/>
              <a:t>30</a:t>
            </a:fld>
            <a:endParaRPr lang="en-ES"/>
          </a:p>
        </p:txBody>
      </p:sp>
    </p:spTree>
    <p:extLst>
      <p:ext uri="{BB962C8B-B14F-4D97-AF65-F5344CB8AC3E}">
        <p14:creationId xmlns:p14="http://schemas.microsoft.com/office/powerpoint/2010/main" val="990831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To give you a visualization I will use a classical picture, where eacch spin is visualized as a vector.</a:t>
            </a:r>
          </a:p>
          <a:p>
            <a:endParaRPr lang="en-ES" dirty="0"/>
          </a:p>
          <a:p>
            <a:r>
              <a:rPr lang="en-ES" dirty="0"/>
              <a:t>Imagine that you have a square lattice with two spins per unit cell</a:t>
            </a:r>
          </a:p>
          <a:p>
            <a:endParaRPr lang="en-ES" dirty="0"/>
          </a:p>
          <a:p>
            <a:r>
              <a:rPr lang="en-ES" dirty="0"/>
              <a:t>and this is its ground state.</a:t>
            </a:r>
          </a:p>
        </p:txBody>
      </p:sp>
      <p:sp>
        <p:nvSpPr>
          <p:cNvPr id="4" name="Slide Number Placeholder 3"/>
          <p:cNvSpPr>
            <a:spLocks noGrp="1"/>
          </p:cNvSpPr>
          <p:nvPr>
            <p:ph type="sldNum" sz="quarter" idx="5"/>
          </p:nvPr>
        </p:nvSpPr>
        <p:spPr/>
        <p:txBody>
          <a:bodyPr/>
          <a:lstStyle/>
          <a:p>
            <a:fld id="{0D11C80A-272E-9B4D-B7BF-4207350D4E32}" type="slidenum">
              <a:rPr lang="en-ES" smtClean="0"/>
              <a:t>31</a:t>
            </a:fld>
            <a:endParaRPr lang="en-ES"/>
          </a:p>
        </p:txBody>
      </p:sp>
    </p:spTree>
    <p:extLst>
      <p:ext uri="{BB962C8B-B14F-4D97-AF65-F5344CB8AC3E}">
        <p14:creationId xmlns:p14="http://schemas.microsoft.com/office/powerpoint/2010/main" val="1225681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Assume that this particular cell has an indes mu and two spins of the unit cell are indexed as 1 and 2</a:t>
            </a:r>
          </a:p>
        </p:txBody>
      </p:sp>
      <p:sp>
        <p:nvSpPr>
          <p:cNvPr id="4" name="Slide Number Placeholder 3"/>
          <p:cNvSpPr>
            <a:spLocks noGrp="1"/>
          </p:cNvSpPr>
          <p:nvPr>
            <p:ph type="sldNum" sz="quarter" idx="5"/>
          </p:nvPr>
        </p:nvSpPr>
        <p:spPr/>
        <p:txBody>
          <a:bodyPr/>
          <a:lstStyle/>
          <a:p>
            <a:fld id="{0D11C80A-272E-9B4D-B7BF-4207350D4E32}" type="slidenum">
              <a:rPr lang="en-ES" smtClean="0"/>
              <a:t>32</a:t>
            </a:fld>
            <a:endParaRPr lang="en-ES"/>
          </a:p>
        </p:txBody>
      </p:sp>
    </p:spTree>
    <p:extLst>
      <p:ext uri="{BB962C8B-B14F-4D97-AF65-F5344CB8AC3E}">
        <p14:creationId xmlns:p14="http://schemas.microsoft.com/office/powerpoint/2010/main" val="161546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Magnopy needs a spin Hamiltonian. </a:t>
            </a:r>
          </a:p>
          <a:p>
            <a:endParaRPr lang="en-ES" dirty="0"/>
          </a:p>
          <a:p>
            <a:r>
              <a:rPr lang="en-ES" dirty="0"/>
              <a:t>First of all, on this slide I would like to highlight what kind of interactions magnopy supports.</a:t>
            </a:r>
          </a:p>
        </p:txBody>
      </p:sp>
      <p:sp>
        <p:nvSpPr>
          <p:cNvPr id="4" name="Slide Number Placeholder 3"/>
          <p:cNvSpPr>
            <a:spLocks noGrp="1"/>
          </p:cNvSpPr>
          <p:nvPr>
            <p:ph type="sldNum" sz="quarter" idx="5"/>
          </p:nvPr>
        </p:nvSpPr>
        <p:spPr/>
        <p:txBody>
          <a:bodyPr/>
          <a:lstStyle/>
          <a:p>
            <a:fld id="{0D11C80A-272E-9B4D-B7BF-4207350D4E32}" type="slidenum">
              <a:rPr lang="en-ES" smtClean="0"/>
              <a:t>7</a:t>
            </a:fld>
            <a:endParaRPr lang="en-ES"/>
          </a:p>
        </p:txBody>
      </p:sp>
    </p:spTree>
    <p:extLst>
      <p:ext uri="{BB962C8B-B14F-4D97-AF65-F5344CB8AC3E}">
        <p14:creationId xmlns:p14="http://schemas.microsoft.com/office/powerpoint/2010/main" val="448867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Then if you apply this creation operator from the step 1</a:t>
            </a:r>
          </a:p>
        </p:txBody>
      </p:sp>
      <p:sp>
        <p:nvSpPr>
          <p:cNvPr id="4" name="Slide Number Placeholder 3"/>
          <p:cNvSpPr>
            <a:spLocks noGrp="1"/>
          </p:cNvSpPr>
          <p:nvPr>
            <p:ph type="sldNum" sz="quarter" idx="5"/>
          </p:nvPr>
        </p:nvSpPr>
        <p:spPr/>
        <p:txBody>
          <a:bodyPr/>
          <a:lstStyle/>
          <a:p>
            <a:fld id="{0D11C80A-272E-9B4D-B7BF-4207350D4E32}" type="slidenum">
              <a:rPr lang="en-ES" smtClean="0"/>
              <a:t>33</a:t>
            </a:fld>
            <a:endParaRPr lang="en-ES"/>
          </a:p>
        </p:txBody>
      </p:sp>
    </p:spTree>
    <p:extLst>
      <p:ext uri="{BB962C8B-B14F-4D97-AF65-F5344CB8AC3E}">
        <p14:creationId xmlns:p14="http://schemas.microsoft.com/office/powerpoint/2010/main" val="2276420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This will be the state that you get</a:t>
            </a:r>
          </a:p>
          <a:p>
            <a:endParaRPr lang="en-ES" dirty="0"/>
          </a:p>
          <a:p>
            <a:r>
              <a:rPr lang="en-ES" dirty="0"/>
              <a:t>with the single deviation of the single spin</a:t>
            </a:r>
          </a:p>
        </p:txBody>
      </p:sp>
      <p:sp>
        <p:nvSpPr>
          <p:cNvPr id="4" name="Slide Number Placeholder 3"/>
          <p:cNvSpPr>
            <a:spLocks noGrp="1"/>
          </p:cNvSpPr>
          <p:nvPr>
            <p:ph type="sldNum" sz="quarter" idx="5"/>
          </p:nvPr>
        </p:nvSpPr>
        <p:spPr/>
        <p:txBody>
          <a:bodyPr/>
          <a:lstStyle/>
          <a:p>
            <a:fld id="{0D11C80A-272E-9B4D-B7BF-4207350D4E32}" type="slidenum">
              <a:rPr lang="en-ES" smtClean="0"/>
              <a:t>34</a:t>
            </a:fld>
            <a:endParaRPr lang="en-ES"/>
          </a:p>
        </p:txBody>
      </p:sp>
    </p:spTree>
    <p:extLst>
      <p:ext uri="{BB962C8B-B14F-4D97-AF65-F5344CB8AC3E}">
        <p14:creationId xmlns:p14="http://schemas.microsoft.com/office/powerpoint/2010/main" val="2021403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 step one by itself is exact, but it involves square roots of operators.</a:t>
            </a:r>
          </a:p>
          <a:p>
            <a:endParaRPr lang="en-ES" dirty="0"/>
          </a:p>
          <a:p>
            <a:r>
              <a:rPr lang="en-ES" dirty="0"/>
              <a:t>Unfortunately to deal with ot we need to expand the square root</a:t>
            </a:r>
          </a:p>
          <a:p>
            <a:endParaRPr lang="en-ES" dirty="0"/>
          </a:p>
          <a:p>
            <a:r>
              <a:rPr lang="en-ES" dirty="0"/>
              <a:t>and this expansion introduces a small parameter of expansion.</a:t>
            </a:r>
          </a:p>
          <a:p>
            <a:endParaRPr lang="en-ES" dirty="0"/>
          </a:p>
          <a:p>
            <a:r>
              <a:rPr lang="en-ES" dirty="0"/>
              <a:t>At this moment to all the approximation that you might have had before (from DFT, from GROGU) youneed to add one more</a:t>
            </a:r>
          </a:p>
          <a:p>
            <a:endParaRPr lang="en-ES" dirty="0"/>
          </a:p>
          <a:p>
            <a:r>
              <a:rPr lang="en-ES" dirty="0"/>
              <a:t>The intuitive meaning of this assumption is that </a:t>
            </a:r>
          </a:p>
          <a:p>
            <a:endParaRPr lang="en-ES" dirty="0"/>
          </a:p>
          <a:p>
            <a:r>
              <a:rPr lang="en-ES" dirty="0"/>
              <a:t>the maximum amount if spin deviatio on each site is limited by its spin value.</a:t>
            </a:r>
          </a:p>
        </p:txBody>
      </p:sp>
      <p:sp>
        <p:nvSpPr>
          <p:cNvPr id="4" name="Slide Number Placeholder 3"/>
          <p:cNvSpPr>
            <a:spLocks noGrp="1"/>
          </p:cNvSpPr>
          <p:nvPr>
            <p:ph type="sldNum" sz="quarter" idx="5"/>
          </p:nvPr>
        </p:nvSpPr>
        <p:spPr/>
        <p:txBody>
          <a:bodyPr/>
          <a:lstStyle/>
          <a:p>
            <a:fld id="{0D11C80A-272E-9B4D-B7BF-4207350D4E32}" type="slidenum">
              <a:rPr lang="en-ES" smtClean="0"/>
              <a:t>35</a:t>
            </a:fld>
            <a:endParaRPr lang="en-ES"/>
          </a:p>
        </p:txBody>
      </p:sp>
    </p:spTree>
    <p:extLst>
      <p:ext uri="{BB962C8B-B14F-4D97-AF65-F5344CB8AC3E}">
        <p14:creationId xmlns:p14="http://schemas.microsoft.com/office/powerpoint/2010/main" val="288366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Next step transforms local bosonic operators into the collective ones.</a:t>
            </a:r>
          </a:p>
          <a:p>
            <a:endParaRPr lang="en-ES" dirty="0"/>
          </a:p>
          <a:p>
            <a:endParaRPr lang="en-ES" dirty="0"/>
          </a:p>
          <a:p>
            <a:r>
              <a:rPr lang="en-ES" dirty="0"/>
              <a:t>This is achieved via Fourier transformation as so</a:t>
            </a:r>
          </a:p>
        </p:txBody>
      </p:sp>
      <p:sp>
        <p:nvSpPr>
          <p:cNvPr id="4" name="Slide Number Placeholder 3"/>
          <p:cNvSpPr>
            <a:spLocks noGrp="1"/>
          </p:cNvSpPr>
          <p:nvPr>
            <p:ph type="sldNum" sz="quarter" idx="5"/>
          </p:nvPr>
        </p:nvSpPr>
        <p:spPr/>
        <p:txBody>
          <a:bodyPr/>
          <a:lstStyle/>
          <a:p>
            <a:fld id="{0D11C80A-272E-9B4D-B7BF-4207350D4E32}" type="slidenum">
              <a:rPr lang="en-ES" smtClean="0"/>
              <a:t>36</a:t>
            </a:fld>
            <a:endParaRPr lang="en-ES"/>
          </a:p>
        </p:txBody>
      </p:sp>
    </p:spTree>
    <p:extLst>
      <p:ext uri="{BB962C8B-B14F-4D97-AF65-F5344CB8AC3E}">
        <p14:creationId xmlns:p14="http://schemas.microsoft.com/office/powerpoint/2010/main" val="3587981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And to visualize how those new operators act we come back to this example</a:t>
            </a:r>
          </a:p>
          <a:p>
            <a:endParaRPr lang="en-ES" dirty="0"/>
          </a:p>
          <a:p>
            <a:r>
              <a:rPr lang="en-ES" dirty="0"/>
              <a:t>Remember that the spins in the unit cell are labeled as 1 and 2</a:t>
            </a:r>
          </a:p>
        </p:txBody>
      </p:sp>
      <p:sp>
        <p:nvSpPr>
          <p:cNvPr id="4" name="Slide Number Placeholder 3"/>
          <p:cNvSpPr>
            <a:spLocks noGrp="1"/>
          </p:cNvSpPr>
          <p:nvPr>
            <p:ph type="sldNum" sz="quarter" idx="5"/>
          </p:nvPr>
        </p:nvSpPr>
        <p:spPr/>
        <p:txBody>
          <a:bodyPr/>
          <a:lstStyle/>
          <a:p>
            <a:fld id="{0D11C80A-272E-9B4D-B7BF-4207350D4E32}" type="slidenum">
              <a:rPr lang="en-ES" smtClean="0"/>
              <a:t>37</a:t>
            </a:fld>
            <a:endParaRPr lang="en-ES"/>
          </a:p>
        </p:txBody>
      </p:sp>
    </p:spTree>
    <p:extLst>
      <p:ext uri="{BB962C8B-B14F-4D97-AF65-F5344CB8AC3E}">
        <p14:creationId xmlns:p14="http://schemas.microsoft.com/office/powerpoint/2010/main" val="484733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When you apply this new operator. </a:t>
            </a:r>
          </a:p>
          <a:p>
            <a:endParaRPr lang="en-ES" dirty="0"/>
          </a:p>
          <a:p>
            <a:r>
              <a:rPr lang="en-ES" dirty="0"/>
              <a:t>For simplicity we use the one at GAMMA point in the reciprocal space</a:t>
            </a:r>
          </a:p>
        </p:txBody>
      </p:sp>
      <p:sp>
        <p:nvSpPr>
          <p:cNvPr id="4" name="Slide Number Placeholder 3"/>
          <p:cNvSpPr>
            <a:spLocks noGrp="1"/>
          </p:cNvSpPr>
          <p:nvPr>
            <p:ph type="sldNum" sz="quarter" idx="5"/>
          </p:nvPr>
        </p:nvSpPr>
        <p:spPr/>
        <p:txBody>
          <a:bodyPr/>
          <a:lstStyle/>
          <a:p>
            <a:fld id="{0D11C80A-272E-9B4D-B7BF-4207350D4E32}" type="slidenum">
              <a:rPr lang="en-ES" smtClean="0"/>
              <a:t>38</a:t>
            </a:fld>
            <a:endParaRPr lang="en-ES"/>
          </a:p>
        </p:txBody>
      </p:sp>
    </p:spTree>
    <p:extLst>
      <p:ext uri="{BB962C8B-B14F-4D97-AF65-F5344CB8AC3E}">
        <p14:creationId xmlns:p14="http://schemas.microsoft.com/office/powerpoint/2010/main" val="3719073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Then this is the state it creates.</a:t>
            </a:r>
          </a:p>
          <a:p>
            <a:endParaRPr lang="en-ES" dirty="0"/>
          </a:p>
          <a:p>
            <a:r>
              <a:rPr lang="en-ES" dirty="0"/>
              <a:t>where all spins with the same unit cell index have a deviation now.</a:t>
            </a:r>
          </a:p>
        </p:txBody>
      </p:sp>
      <p:sp>
        <p:nvSpPr>
          <p:cNvPr id="4" name="Slide Number Placeholder 3"/>
          <p:cNvSpPr>
            <a:spLocks noGrp="1"/>
          </p:cNvSpPr>
          <p:nvPr>
            <p:ph type="sldNum" sz="quarter" idx="5"/>
          </p:nvPr>
        </p:nvSpPr>
        <p:spPr/>
        <p:txBody>
          <a:bodyPr/>
          <a:lstStyle/>
          <a:p>
            <a:fld id="{0D11C80A-272E-9B4D-B7BF-4207350D4E32}" type="slidenum">
              <a:rPr lang="en-ES" smtClean="0"/>
              <a:t>39</a:t>
            </a:fld>
            <a:endParaRPr lang="en-ES"/>
          </a:p>
        </p:txBody>
      </p:sp>
    </p:spTree>
    <p:extLst>
      <p:ext uri="{BB962C8B-B14F-4D97-AF65-F5344CB8AC3E}">
        <p14:creationId xmlns:p14="http://schemas.microsoft.com/office/powerpoint/2010/main" val="2888510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Finally there is a third step of the diagonalization of the Hamiltonian</a:t>
            </a:r>
          </a:p>
          <a:p>
            <a:endParaRPr lang="en-ES" dirty="0"/>
          </a:p>
          <a:p>
            <a:r>
              <a:rPr lang="en-ES" dirty="0"/>
              <a:t>This is the only step that is done numerically.</a:t>
            </a:r>
          </a:p>
          <a:p>
            <a:endParaRPr lang="en-ES" dirty="0"/>
          </a:p>
          <a:p>
            <a:r>
              <a:rPr lang="en-ES" dirty="0"/>
              <a:t>It introduces new set of collective operators.</a:t>
            </a:r>
          </a:p>
          <a:p>
            <a:endParaRPr lang="en-ES" dirty="0"/>
          </a:p>
          <a:p>
            <a:r>
              <a:rPr lang="en-ES" dirty="0"/>
              <a:t>An important detail here is that both sets a and b</a:t>
            </a:r>
          </a:p>
          <a:p>
            <a:r>
              <a:rPr lang="en-ES" dirty="0"/>
              <a:t>are indexed with the indices alpha.</a:t>
            </a:r>
          </a:p>
          <a:p>
            <a:endParaRPr lang="en-ES" dirty="0"/>
          </a:p>
          <a:p>
            <a:r>
              <a:rPr lang="en-ES" dirty="0"/>
              <a:t>In the case of a - associate with atoms</a:t>
            </a:r>
          </a:p>
          <a:p>
            <a:endParaRPr lang="en-ES" dirty="0"/>
          </a:p>
          <a:p>
            <a:r>
              <a:rPr lang="en-ES" dirty="0"/>
              <a:t>But in the case of b - associate with modes</a:t>
            </a:r>
          </a:p>
        </p:txBody>
      </p:sp>
      <p:sp>
        <p:nvSpPr>
          <p:cNvPr id="4" name="Slide Number Placeholder 3"/>
          <p:cNvSpPr>
            <a:spLocks noGrp="1"/>
          </p:cNvSpPr>
          <p:nvPr>
            <p:ph type="sldNum" sz="quarter" idx="5"/>
          </p:nvPr>
        </p:nvSpPr>
        <p:spPr/>
        <p:txBody>
          <a:bodyPr/>
          <a:lstStyle/>
          <a:p>
            <a:fld id="{0D11C80A-272E-9B4D-B7BF-4207350D4E32}" type="slidenum">
              <a:rPr lang="en-ES" smtClean="0"/>
              <a:t>40</a:t>
            </a:fld>
            <a:endParaRPr lang="en-ES"/>
          </a:p>
        </p:txBody>
      </p:sp>
    </p:spTree>
    <p:extLst>
      <p:ext uri="{BB962C8B-B14F-4D97-AF65-F5344CB8AC3E}">
        <p14:creationId xmlns:p14="http://schemas.microsoft.com/office/powerpoint/2010/main" val="28487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To illustrate the action of those new operators we come back to this picture one more time</a:t>
            </a:r>
          </a:p>
        </p:txBody>
      </p:sp>
      <p:sp>
        <p:nvSpPr>
          <p:cNvPr id="4" name="Slide Number Placeholder 3"/>
          <p:cNvSpPr>
            <a:spLocks noGrp="1"/>
          </p:cNvSpPr>
          <p:nvPr>
            <p:ph type="sldNum" sz="quarter" idx="5"/>
          </p:nvPr>
        </p:nvSpPr>
        <p:spPr/>
        <p:txBody>
          <a:bodyPr/>
          <a:lstStyle/>
          <a:p>
            <a:fld id="{0D11C80A-272E-9B4D-B7BF-4207350D4E32}" type="slidenum">
              <a:rPr lang="en-ES" smtClean="0"/>
              <a:t>41</a:t>
            </a:fld>
            <a:endParaRPr lang="en-ES"/>
          </a:p>
        </p:txBody>
      </p:sp>
    </p:spTree>
    <p:extLst>
      <p:ext uri="{BB962C8B-B14F-4D97-AF65-F5344CB8AC3E}">
        <p14:creationId xmlns:p14="http://schemas.microsoft.com/office/powerpoint/2010/main" val="1439374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To sum up this section.</a:t>
            </a:r>
          </a:p>
          <a:p>
            <a:endParaRPr lang="en-ES" dirty="0"/>
          </a:p>
          <a:p>
            <a:r>
              <a:rPr lang="en-ES" dirty="0"/>
              <a:t>The method works in three steps and transform the spin Hamiltonian to the diagonalised magnon Hamiltonian</a:t>
            </a:r>
          </a:p>
        </p:txBody>
      </p:sp>
      <p:sp>
        <p:nvSpPr>
          <p:cNvPr id="4" name="Slide Number Placeholder 3"/>
          <p:cNvSpPr>
            <a:spLocks noGrp="1"/>
          </p:cNvSpPr>
          <p:nvPr>
            <p:ph type="sldNum" sz="quarter" idx="5"/>
          </p:nvPr>
        </p:nvSpPr>
        <p:spPr/>
        <p:txBody>
          <a:bodyPr/>
          <a:lstStyle/>
          <a:p>
            <a:fld id="{0D11C80A-272E-9B4D-B7BF-4207350D4E32}" type="slidenum">
              <a:rPr lang="en-ES" smtClean="0"/>
              <a:t>46</a:t>
            </a:fld>
            <a:endParaRPr lang="en-ES"/>
          </a:p>
        </p:txBody>
      </p:sp>
    </p:spTree>
    <p:extLst>
      <p:ext uri="{BB962C8B-B14F-4D97-AF65-F5344CB8AC3E}">
        <p14:creationId xmlns:p14="http://schemas.microsoft.com/office/powerpoint/2010/main" val="319531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Those were example of what spin Hamiltonian in magnopy can include. </a:t>
            </a:r>
          </a:p>
          <a:p>
            <a:endParaRPr lang="en-ES" dirty="0"/>
          </a:p>
          <a:p>
            <a:r>
              <a:rPr lang="en-ES" dirty="0"/>
              <a:t>And here you can see what is implemented in magnopy.</a:t>
            </a:r>
          </a:p>
          <a:p>
            <a:endParaRPr lang="en-ES" dirty="0"/>
          </a:p>
          <a:p>
            <a:r>
              <a:rPr lang="en-ES" dirty="0"/>
              <a:t>In a more abstract terms magnopy can support any kind of Hamiltonian that includes at most four spins.</a:t>
            </a:r>
          </a:p>
          <a:p>
            <a:endParaRPr lang="en-ES" dirty="0"/>
          </a:p>
          <a:p>
            <a:r>
              <a:rPr lang="en-ES" dirty="0"/>
              <a:t>Here you have four components, each one is represented by a function of a number of spin vectors.</a:t>
            </a:r>
          </a:p>
          <a:p>
            <a:endParaRPr lang="en-ES" dirty="0"/>
          </a:p>
          <a:p>
            <a:r>
              <a:rPr lang="en-ES" dirty="0"/>
              <a:t>Each of this fucntions is an arbitrary sum of products of any one, two or three components of spins with arbitrary parameter.</a:t>
            </a:r>
          </a:p>
        </p:txBody>
      </p:sp>
      <p:sp>
        <p:nvSpPr>
          <p:cNvPr id="4" name="Slide Number Placeholder 3"/>
          <p:cNvSpPr>
            <a:spLocks noGrp="1"/>
          </p:cNvSpPr>
          <p:nvPr>
            <p:ph type="sldNum" sz="quarter" idx="5"/>
          </p:nvPr>
        </p:nvSpPr>
        <p:spPr/>
        <p:txBody>
          <a:bodyPr/>
          <a:lstStyle/>
          <a:p>
            <a:fld id="{0D11C80A-272E-9B4D-B7BF-4207350D4E32}" type="slidenum">
              <a:rPr lang="en-ES" smtClean="0"/>
              <a:t>12</a:t>
            </a:fld>
            <a:endParaRPr lang="en-ES"/>
          </a:p>
        </p:txBody>
      </p:sp>
    </p:spTree>
    <p:extLst>
      <p:ext uri="{BB962C8B-B14F-4D97-AF65-F5344CB8AC3E}">
        <p14:creationId xmlns:p14="http://schemas.microsoft.com/office/powerpoint/2010/main" val="562127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a:t>
            </a:r>
          </a:p>
          <a:p>
            <a:endParaRPr lang="en-ES" dirty="0"/>
          </a:p>
          <a:p>
            <a:endParaRPr lang="en-ES" dirty="0"/>
          </a:p>
          <a:p>
            <a:r>
              <a:rPr lang="en-ES" dirty="0"/>
              <a:t>Answers the question ...</a:t>
            </a:r>
          </a:p>
          <a:p>
            <a:endParaRPr lang="en-ES" dirty="0"/>
          </a:p>
          <a:p>
            <a:r>
              <a:rPr lang="en-ES" dirty="0"/>
              <a:t>At its core magnopy compute all terms of magnon Hamiltonian</a:t>
            </a:r>
          </a:p>
          <a:p>
            <a:endParaRPr lang="en-ES" dirty="0"/>
          </a:p>
          <a:p>
            <a:r>
              <a:rPr lang="en-ES" dirty="0"/>
              <a:t>I will go over the terms, givin examples of magnopy's output for the CrI3, that you will se in the tutorials</a:t>
            </a:r>
          </a:p>
        </p:txBody>
      </p:sp>
      <p:sp>
        <p:nvSpPr>
          <p:cNvPr id="4" name="Slide Number Placeholder 3"/>
          <p:cNvSpPr>
            <a:spLocks noGrp="1"/>
          </p:cNvSpPr>
          <p:nvPr>
            <p:ph type="sldNum" sz="quarter" idx="5"/>
          </p:nvPr>
        </p:nvSpPr>
        <p:spPr/>
        <p:txBody>
          <a:bodyPr/>
          <a:lstStyle/>
          <a:p>
            <a:fld id="{0D11C80A-272E-9B4D-B7BF-4207350D4E32}" type="slidenum">
              <a:rPr lang="en-ES" smtClean="0"/>
              <a:t>47</a:t>
            </a:fld>
            <a:endParaRPr lang="en-ES"/>
          </a:p>
        </p:txBody>
      </p:sp>
    </p:spTree>
    <p:extLst>
      <p:ext uri="{BB962C8B-B14F-4D97-AF65-F5344CB8AC3E}">
        <p14:creationId xmlns:p14="http://schemas.microsoft.com/office/powerpoint/2010/main" val="35897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Second pair of terms are the corrections to the ground state enrgy that arise from the LSWT. </a:t>
            </a:r>
          </a:p>
          <a:p>
            <a:endParaRPr lang="en-ES" dirty="0"/>
          </a:p>
          <a:p>
            <a:r>
              <a:rPr lang="en-ES" dirty="0"/>
              <a:t>First term is a constant and second term is resolved over the k-points. This delta term is the difference between the sum of all magnon energies at k and a sum of all magnon energies at -k.</a:t>
            </a:r>
          </a:p>
          <a:p>
            <a:endParaRPr lang="en-ES" dirty="0"/>
          </a:p>
          <a:p>
            <a:r>
              <a:rPr lang="en-ES" dirty="0"/>
              <a:t>For the symetric system it shall be zero.</a:t>
            </a:r>
          </a:p>
          <a:p>
            <a:endParaRPr lang="en-ES" dirty="0"/>
          </a:p>
          <a:p>
            <a:r>
              <a:rPr lang="en-ES" dirty="0"/>
              <a:t>Howver, sometime you might have numerical noise as in this case.</a:t>
            </a:r>
          </a:p>
        </p:txBody>
      </p:sp>
      <p:sp>
        <p:nvSpPr>
          <p:cNvPr id="4" name="Slide Number Placeholder 3"/>
          <p:cNvSpPr>
            <a:spLocks noGrp="1"/>
          </p:cNvSpPr>
          <p:nvPr>
            <p:ph type="sldNum" sz="quarter" idx="5"/>
          </p:nvPr>
        </p:nvSpPr>
        <p:spPr/>
        <p:txBody>
          <a:bodyPr/>
          <a:lstStyle/>
          <a:p>
            <a:fld id="{0D11C80A-272E-9B4D-B7BF-4207350D4E32}" type="slidenum">
              <a:rPr lang="en-ES" smtClean="0"/>
              <a:t>49</a:t>
            </a:fld>
            <a:endParaRPr lang="en-ES"/>
          </a:p>
        </p:txBody>
      </p:sp>
    </p:spTree>
    <p:extLst>
      <p:ext uri="{BB962C8B-B14F-4D97-AF65-F5344CB8AC3E}">
        <p14:creationId xmlns:p14="http://schemas.microsoft.com/office/powerpoint/2010/main" val="3610406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Appears after the second step.</a:t>
            </a:r>
          </a:p>
          <a:p>
            <a:endParaRPr lang="en-ES" dirty="0"/>
          </a:p>
          <a:p>
            <a:r>
              <a:rPr lang="en-ES" dirty="0"/>
              <a:t>In the true ground state it should be zero.</a:t>
            </a:r>
          </a:p>
          <a:p>
            <a:endParaRPr lang="en-ES" dirty="0"/>
          </a:p>
          <a:p>
            <a:r>
              <a:rPr lang="en-ES" dirty="0"/>
              <a:t>In the calculation it shall be at least close to zero.</a:t>
            </a:r>
          </a:p>
        </p:txBody>
      </p:sp>
      <p:sp>
        <p:nvSpPr>
          <p:cNvPr id="4" name="Slide Number Placeholder 3"/>
          <p:cNvSpPr>
            <a:spLocks noGrp="1"/>
          </p:cNvSpPr>
          <p:nvPr>
            <p:ph type="sldNum" sz="quarter" idx="5"/>
          </p:nvPr>
        </p:nvSpPr>
        <p:spPr/>
        <p:txBody>
          <a:bodyPr/>
          <a:lstStyle/>
          <a:p>
            <a:fld id="{0D11C80A-272E-9B4D-B7BF-4207350D4E32}" type="slidenum">
              <a:rPr lang="en-ES" smtClean="0"/>
              <a:t>50</a:t>
            </a:fld>
            <a:endParaRPr lang="en-ES"/>
          </a:p>
        </p:txBody>
      </p:sp>
    </p:spTree>
    <p:extLst>
      <p:ext uri="{BB962C8B-B14F-4D97-AF65-F5344CB8AC3E}">
        <p14:creationId xmlns:p14="http://schemas.microsoft.com/office/powerpoint/2010/main" val="2858224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That concludes three main chapters. </a:t>
            </a:r>
          </a:p>
        </p:txBody>
      </p:sp>
      <p:sp>
        <p:nvSpPr>
          <p:cNvPr id="4" name="Slide Number Placeholder 3"/>
          <p:cNvSpPr>
            <a:spLocks noGrp="1"/>
          </p:cNvSpPr>
          <p:nvPr>
            <p:ph type="sldNum" sz="quarter" idx="5"/>
          </p:nvPr>
        </p:nvSpPr>
        <p:spPr/>
        <p:txBody>
          <a:bodyPr/>
          <a:lstStyle/>
          <a:p>
            <a:fld id="{0D11C80A-272E-9B4D-B7BF-4207350D4E32}" type="slidenum">
              <a:rPr lang="en-ES" smtClean="0"/>
              <a:t>52</a:t>
            </a:fld>
            <a:endParaRPr lang="en-ES"/>
          </a:p>
        </p:txBody>
      </p:sp>
    </p:spTree>
    <p:extLst>
      <p:ext uri="{BB962C8B-B14F-4D97-AF65-F5344CB8AC3E}">
        <p14:creationId xmlns:p14="http://schemas.microsoft.com/office/powerpoint/2010/main" val="332278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Next question is how this Hailtonian is understood by magnopy.</a:t>
            </a:r>
          </a:p>
          <a:p>
            <a:endParaRPr lang="en-ES" dirty="0"/>
          </a:p>
          <a:p>
            <a:r>
              <a:rPr lang="en-ES" dirty="0"/>
              <a:t>I will introduce some notation, some indices here.</a:t>
            </a:r>
          </a:p>
          <a:p>
            <a:endParaRPr lang="en-ES" dirty="0"/>
          </a:p>
          <a:p>
            <a:r>
              <a:rPr lang="en-ES" dirty="0"/>
              <a:t>As they will be important for the rest of the presentsation</a:t>
            </a:r>
          </a:p>
          <a:p>
            <a:endParaRPr lang="en-ES" dirty="0"/>
          </a:p>
          <a:p>
            <a:r>
              <a:rPr lang="en-ES" dirty="0"/>
              <a:t>and they do appear in the code of the magnopy as well.</a:t>
            </a:r>
          </a:p>
          <a:p>
            <a:endParaRPr lang="en-ES" dirty="0"/>
          </a:p>
          <a:p>
            <a:r>
              <a:rPr lang="en-ES" dirty="0"/>
              <a:t>Spin Hamiltonian is defined on some crystal structure,</a:t>
            </a:r>
          </a:p>
          <a:p>
            <a:endParaRPr lang="en-ES" dirty="0"/>
          </a:p>
          <a:p>
            <a:r>
              <a:rPr lang="en-ES" dirty="0"/>
              <a:t>which starts with the lattice.</a:t>
            </a:r>
          </a:p>
          <a:p>
            <a:endParaRPr lang="en-ES" dirty="0"/>
          </a:p>
          <a:p>
            <a:r>
              <a:rPr lang="en-ES" dirty="0"/>
              <a:t>Here you can see two unit cells.</a:t>
            </a:r>
          </a:p>
          <a:p>
            <a:endParaRPr lang="en-ES" dirty="0"/>
          </a:p>
        </p:txBody>
      </p:sp>
      <p:sp>
        <p:nvSpPr>
          <p:cNvPr id="4" name="Slide Number Placeholder 3"/>
          <p:cNvSpPr>
            <a:spLocks noGrp="1"/>
          </p:cNvSpPr>
          <p:nvPr>
            <p:ph type="sldNum" sz="quarter" idx="5"/>
          </p:nvPr>
        </p:nvSpPr>
        <p:spPr/>
        <p:txBody>
          <a:bodyPr/>
          <a:lstStyle/>
          <a:p>
            <a:fld id="{0D11C80A-272E-9B4D-B7BF-4207350D4E32}" type="slidenum">
              <a:rPr lang="en-ES" smtClean="0"/>
              <a:t>13</a:t>
            </a:fld>
            <a:endParaRPr lang="en-ES"/>
          </a:p>
        </p:txBody>
      </p:sp>
    </p:spTree>
    <p:extLst>
      <p:ext uri="{BB962C8B-B14F-4D97-AF65-F5344CB8AC3E}">
        <p14:creationId xmlns:p14="http://schemas.microsoft.com/office/powerpoint/2010/main" val="236456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Next every unit cell is populated with the same set of magnetic centers or atoms that are indexed with alpha and beta.</a:t>
            </a:r>
          </a:p>
        </p:txBody>
      </p:sp>
      <p:sp>
        <p:nvSpPr>
          <p:cNvPr id="4" name="Slide Number Placeholder 3"/>
          <p:cNvSpPr>
            <a:spLocks noGrp="1"/>
          </p:cNvSpPr>
          <p:nvPr>
            <p:ph type="sldNum" sz="quarter" idx="5"/>
          </p:nvPr>
        </p:nvSpPr>
        <p:spPr/>
        <p:txBody>
          <a:bodyPr/>
          <a:lstStyle/>
          <a:p>
            <a:fld id="{0D11C80A-272E-9B4D-B7BF-4207350D4E32}" type="slidenum">
              <a:rPr lang="en-ES" smtClean="0"/>
              <a:t>14</a:t>
            </a:fld>
            <a:endParaRPr lang="en-ES"/>
          </a:p>
        </p:txBody>
      </p:sp>
    </p:spTree>
    <p:extLst>
      <p:ext uri="{BB962C8B-B14F-4D97-AF65-F5344CB8AC3E}">
        <p14:creationId xmlns:p14="http://schemas.microsoft.com/office/powerpoint/2010/main" val="75765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Finally there are interaction parameters.</a:t>
            </a:r>
          </a:p>
          <a:p>
            <a:endParaRPr lang="en-ES" dirty="0"/>
          </a:p>
          <a:p>
            <a:r>
              <a:rPr lang="en-ES" dirty="0"/>
              <a:t>On the slide you have example of the isotropic exchange interaction parameter.</a:t>
            </a:r>
          </a:p>
          <a:p>
            <a:endParaRPr lang="en-ES" dirty="0"/>
          </a:p>
          <a:p>
            <a:r>
              <a:rPr lang="en-ES" dirty="0"/>
              <a:t>Note that this parameter depends on the indices of magnetic centers in the unit cell but only on one of the indices of the unit cell, which reflects the translation invariance of the spin Hamiltonian.</a:t>
            </a:r>
          </a:p>
        </p:txBody>
      </p:sp>
      <p:sp>
        <p:nvSpPr>
          <p:cNvPr id="4" name="Slide Number Placeholder 3"/>
          <p:cNvSpPr>
            <a:spLocks noGrp="1"/>
          </p:cNvSpPr>
          <p:nvPr>
            <p:ph type="sldNum" sz="quarter" idx="5"/>
          </p:nvPr>
        </p:nvSpPr>
        <p:spPr/>
        <p:txBody>
          <a:bodyPr/>
          <a:lstStyle/>
          <a:p>
            <a:fld id="{0D11C80A-272E-9B4D-B7BF-4207350D4E32}" type="slidenum">
              <a:rPr lang="en-ES" smtClean="0"/>
              <a:t>15</a:t>
            </a:fld>
            <a:endParaRPr lang="en-ES"/>
          </a:p>
        </p:txBody>
      </p:sp>
    </p:spTree>
    <p:extLst>
      <p:ext uri="{BB962C8B-B14F-4D97-AF65-F5344CB8AC3E}">
        <p14:creationId xmlns:p14="http://schemas.microsoft.com/office/powerpoint/2010/main" val="136496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Second bit of input is the ground state of your system</a:t>
            </a:r>
          </a:p>
          <a:p>
            <a:endParaRPr lang="en-ES" dirty="0"/>
          </a:p>
          <a:p>
            <a:r>
              <a:rPr lang="en-ES" dirty="0"/>
              <a:t>Magnopy supports a particular type of the ground state.</a:t>
            </a:r>
          </a:p>
          <a:p>
            <a:endParaRPr lang="en-ES" dirty="0"/>
          </a:p>
          <a:p>
            <a:r>
              <a:rPr lang="en-ES" dirty="0"/>
              <a:t>First there are some examples of spin direction in the unit cell</a:t>
            </a:r>
          </a:p>
          <a:p>
            <a:endParaRPr lang="en-ES" dirty="0"/>
          </a:p>
          <a:p>
            <a:endParaRPr lang="en-ES" dirty="0"/>
          </a:p>
          <a:p>
            <a:endParaRPr lang="en-ES" dirty="0"/>
          </a:p>
          <a:p>
            <a:endParaRPr lang="en-ES" dirty="0"/>
          </a:p>
        </p:txBody>
      </p:sp>
      <p:sp>
        <p:nvSpPr>
          <p:cNvPr id="4" name="Slide Number Placeholder 3"/>
          <p:cNvSpPr>
            <a:spLocks noGrp="1"/>
          </p:cNvSpPr>
          <p:nvPr>
            <p:ph type="sldNum" sz="quarter" idx="5"/>
          </p:nvPr>
        </p:nvSpPr>
        <p:spPr/>
        <p:txBody>
          <a:bodyPr/>
          <a:lstStyle/>
          <a:p>
            <a:fld id="{0D11C80A-272E-9B4D-B7BF-4207350D4E32}" type="slidenum">
              <a:rPr lang="en-ES" smtClean="0"/>
              <a:t>16</a:t>
            </a:fld>
            <a:endParaRPr lang="en-ES"/>
          </a:p>
        </p:txBody>
      </p:sp>
    </p:spTree>
    <p:extLst>
      <p:ext uri="{BB962C8B-B14F-4D97-AF65-F5344CB8AC3E}">
        <p14:creationId xmlns:p14="http://schemas.microsoft.com/office/powerpoint/2010/main" val="139304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So in the unit cell you can have as many spins as you want and each one of them can be oriented independenntly</a:t>
            </a:r>
          </a:p>
          <a:p>
            <a:endParaRPr lang="en-ES" dirty="0"/>
          </a:p>
          <a:p>
            <a:r>
              <a:rPr lang="en-ES" dirty="0"/>
              <a:t>What about the other unit cells of the crystal?</a:t>
            </a:r>
          </a:p>
          <a:p>
            <a:endParaRPr lang="en-ES" dirty="0"/>
          </a:p>
          <a:p>
            <a:endParaRPr lang="en-ES" dirty="0"/>
          </a:p>
        </p:txBody>
      </p:sp>
      <p:sp>
        <p:nvSpPr>
          <p:cNvPr id="4" name="Slide Number Placeholder 3"/>
          <p:cNvSpPr>
            <a:spLocks noGrp="1"/>
          </p:cNvSpPr>
          <p:nvPr>
            <p:ph type="sldNum" sz="quarter" idx="5"/>
          </p:nvPr>
        </p:nvSpPr>
        <p:spPr/>
        <p:txBody>
          <a:bodyPr/>
          <a:lstStyle/>
          <a:p>
            <a:fld id="{0D11C80A-272E-9B4D-B7BF-4207350D4E32}" type="slidenum">
              <a:rPr lang="en-ES" smtClean="0"/>
              <a:t>19</a:t>
            </a:fld>
            <a:endParaRPr lang="en-ES"/>
          </a:p>
        </p:txBody>
      </p:sp>
    </p:spTree>
    <p:extLst>
      <p:ext uri="{BB962C8B-B14F-4D97-AF65-F5344CB8AC3E}">
        <p14:creationId xmlns:p14="http://schemas.microsoft.com/office/powerpoint/2010/main" val="47777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What about the spiral states?</a:t>
            </a:r>
          </a:p>
          <a:p>
            <a:endParaRPr lang="en-ES" dirty="0"/>
          </a:p>
          <a:p>
            <a:r>
              <a:rPr lang="en-ES" dirty="0"/>
              <a:t>Heer you have an example spiral state with the spiral vector of pi half.</a:t>
            </a:r>
          </a:p>
          <a:p>
            <a:endParaRPr lang="en-ES" dirty="0"/>
          </a:p>
          <a:p>
            <a:endParaRPr lang="en-ES" dirty="0"/>
          </a:p>
        </p:txBody>
      </p:sp>
      <p:sp>
        <p:nvSpPr>
          <p:cNvPr id="4" name="Slide Number Placeholder 3"/>
          <p:cNvSpPr>
            <a:spLocks noGrp="1"/>
          </p:cNvSpPr>
          <p:nvPr>
            <p:ph type="sldNum" sz="quarter" idx="5"/>
          </p:nvPr>
        </p:nvSpPr>
        <p:spPr/>
        <p:txBody>
          <a:bodyPr/>
          <a:lstStyle/>
          <a:p>
            <a:fld id="{0D11C80A-272E-9B4D-B7BF-4207350D4E32}" type="slidenum">
              <a:rPr lang="en-ES" smtClean="0"/>
              <a:t>21</a:t>
            </a:fld>
            <a:endParaRPr lang="en-ES"/>
          </a:p>
        </p:txBody>
      </p:sp>
    </p:spTree>
    <p:extLst>
      <p:ext uri="{BB962C8B-B14F-4D97-AF65-F5344CB8AC3E}">
        <p14:creationId xmlns:p14="http://schemas.microsoft.com/office/powerpoint/2010/main" val="137553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AC09-AFD4-A5A8-1744-C8CA960E1E4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69616DC-33A1-884A-B2A6-2BC46EEFE37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85CCDB6F-ED18-D4D6-5F04-6905F31FBE0F}"/>
              </a:ext>
            </a:extLst>
          </p:cNvPr>
          <p:cNvSpPr>
            <a:spLocks noGrp="1"/>
          </p:cNvSpPr>
          <p:nvPr>
            <p:ph type="dt" sz="half" idx="10"/>
          </p:nvPr>
        </p:nvSpPr>
        <p:spPr>
          <a:xfrm>
            <a:off x="838200" y="6356350"/>
            <a:ext cx="2743200" cy="365125"/>
          </a:xfrm>
          <a:prstGeom prst="rect">
            <a:avLst/>
          </a:prstGeom>
        </p:spPr>
        <p:txBody>
          <a:bodyPr/>
          <a:lstStyle/>
          <a:p>
            <a:fld id="{86F4EC43-07F4-F842-8E0B-A1C17D656021}" type="datetime1">
              <a:rPr lang="es-ES_tradnl" smtClean="0"/>
              <a:t>12/9/25</a:t>
            </a:fld>
            <a:endParaRPr lang="en-ES"/>
          </a:p>
        </p:txBody>
      </p:sp>
      <p:sp>
        <p:nvSpPr>
          <p:cNvPr id="5" name="Footer Placeholder 4">
            <a:extLst>
              <a:ext uri="{FF2B5EF4-FFF2-40B4-BE49-F238E27FC236}">
                <a16:creationId xmlns:a16="http://schemas.microsoft.com/office/drawing/2014/main" id="{4B335F33-8DFD-76A1-2DDE-2FA2062B2CD4}"/>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6" name="Slide Number Placeholder 5">
            <a:extLst>
              <a:ext uri="{FF2B5EF4-FFF2-40B4-BE49-F238E27FC236}">
                <a16:creationId xmlns:a16="http://schemas.microsoft.com/office/drawing/2014/main" id="{F0A250A7-3B57-A20E-CADF-04CAAE5CF07D}"/>
              </a:ext>
            </a:extLst>
          </p:cNvPr>
          <p:cNvSpPr>
            <a:spLocks noGrp="1"/>
          </p:cNvSpPr>
          <p:nvPr>
            <p:ph type="sldNum" sz="quarter" idx="12"/>
          </p:nvPr>
        </p:nvSpPr>
        <p:spPr/>
        <p:txBody>
          <a:bodyPr/>
          <a:lstStyle>
            <a:lvl1pPr>
              <a:defRPr sz="1800"/>
            </a:lvl1pPr>
          </a:lstStyle>
          <a:p>
            <a:fld id="{C7789421-EDE7-A34A-8D84-B4AE70D83498}" type="slidenum">
              <a:rPr lang="en-ES" smtClean="0"/>
              <a:pPr/>
              <a:t>‹#›</a:t>
            </a:fld>
            <a:endParaRPr lang="en-ES" dirty="0"/>
          </a:p>
        </p:txBody>
      </p:sp>
    </p:spTree>
    <p:extLst>
      <p:ext uri="{BB962C8B-B14F-4D97-AF65-F5344CB8AC3E}">
        <p14:creationId xmlns:p14="http://schemas.microsoft.com/office/powerpoint/2010/main" val="188177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B371-A948-ABDB-F1C3-4225547EB4D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393EEC2E-20DA-B203-AD8B-036E6D249FD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2C6D1905-CA80-B30D-DE82-52C540DEF8DE}"/>
              </a:ext>
            </a:extLst>
          </p:cNvPr>
          <p:cNvSpPr>
            <a:spLocks noGrp="1"/>
          </p:cNvSpPr>
          <p:nvPr>
            <p:ph type="dt" sz="half" idx="10"/>
          </p:nvPr>
        </p:nvSpPr>
        <p:spPr>
          <a:xfrm>
            <a:off x="838200" y="6356350"/>
            <a:ext cx="2743200" cy="365125"/>
          </a:xfrm>
          <a:prstGeom prst="rect">
            <a:avLst/>
          </a:prstGeom>
        </p:spPr>
        <p:txBody>
          <a:bodyPr/>
          <a:lstStyle/>
          <a:p>
            <a:fld id="{BF9A4087-15BF-634A-9EF2-1E07A26AF148}" type="datetime1">
              <a:rPr lang="es-ES_tradnl" smtClean="0"/>
              <a:t>12/9/25</a:t>
            </a:fld>
            <a:endParaRPr lang="en-ES"/>
          </a:p>
        </p:txBody>
      </p:sp>
      <p:sp>
        <p:nvSpPr>
          <p:cNvPr id="5" name="Footer Placeholder 4">
            <a:extLst>
              <a:ext uri="{FF2B5EF4-FFF2-40B4-BE49-F238E27FC236}">
                <a16:creationId xmlns:a16="http://schemas.microsoft.com/office/drawing/2014/main" id="{6CA28BA5-B6A6-59EC-7DDF-EB9A220F2571}"/>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6" name="Slide Number Placeholder 5">
            <a:extLst>
              <a:ext uri="{FF2B5EF4-FFF2-40B4-BE49-F238E27FC236}">
                <a16:creationId xmlns:a16="http://schemas.microsoft.com/office/drawing/2014/main" id="{7D1A22D7-7E63-81B9-C2E1-563DA52CEC8F}"/>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27795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92911-1BE4-3801-C015-D691AE605643}"/>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3A0A3D03-7CCE-D896-0F46-C46BEF3CAB9F}"/>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58AC23-5773-F15E-9CC5-5A0E8C872B11}"/>
              </a:ext>
            </a:extLst>
          </p:cNvPr>
          <p:cNvSpPr>
            <a:spLocks noGrp="1"/>
          </p:cNvSpPr>
          <p:nvPr>
            <p:ph type="dt" sz="half" idx="10"/>
          </p:nvPr>
        </p:nvSpPr>
        <p:spPr>
          <a:xfrm>
            <a:off x="838200" y="6356350"/>
            <a:ext cx="2743200" cy="365125"/>
          </a:xfrm>
          <a:prstGeom prst="rect">
            <a:avLst/>
          </a:prstGeom>
        </p:spPr>
        <p:txBody>
          <a:bodyPr/>
          <a:lstStyle/>
          <a:p>
            <a:fld id="{19EF9EBF-F231-F540-83F4-404A917D3E97}" type="datetime1">
              <a:rPr lang="es-ES_tradnl" smtClean="0"/>
              <a:t>12/9/25</a:t>
            </a:fld>
            <a:endParaRPr lang="en-ES"/>
          </a:p>
        </p:txBody>
      </p:sp>
      <p:sp>
        <p:nvSpPr>
          <p:cNvPr id="5" name="Footer Placeholder 4">
            <a:extLst>
              <a:ext uri="{FF2B5EF4-FFF2-40B4-BE49-F238E27FC236}">
                <a16:creationId xmlns:a16="http://schemas.microsoft.com/office/drawing/2014/main" id="{50F00A4B-EC38-1EC3-8591-667ABE6A1605}"/>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6" name="Slide Number Placeholder 5">
            <a:extLst>
              <a:ext uri="{FF2B5EF4-FFF2-40B4-BE49-F238E27FC236}">
                <a16:creationId xmlns:a16="http://schemas.microsoft.com/office/drawing/2014/main" id="{1F999906-DD4C-F8B7-B4A0-CA8ACCB057EF}"/>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220377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6AC9-9345-BEF0-9D62-EA4822A5262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8D3790B8-A6E5-7DD1-E5C9-A88037D3548C}"/>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115EB4A-D90E-C2E3-FDD3-1315A567EC1C}"/>
              </a:ext>
            </a:extLst>
          </p:cNvPr>
          <p:cNvSpPr>
            <a:spLocks noGrp="1"/>
          </p:cNvSpPr>
          <p:nvPr>
            <p:ph type="dt" sz="half" idx="10"/>
          </p:nvPr>
        </p:nvSpPr>
        <p:spPr>
          <a:xfrm>
            <a:off x="838200" y="6356350"/>
            <a:ext cx="2743200" cy="365125"/>
          </a:xfrm>
          <a:prstGeom prst="rect">
            <a:avLst/>
          </a:prstGeom>
        </p:spPr>
        <p:txBody>
          <a:bodyPr/>
          <a:lstStyle/>
          <a:p>
            <a:fld id="{431B6200-E0A2-274B-B345-7052270881FA}" type="datetime1">
              <a:rPr lang="es-ES_tradnl" smtClean="0"/>
              <a:t>12/9/25</a:t>
            </a:fld>
            <a:endParaRPr lang="en-ES"/>
          </a:p>
        </p:txBody>
      </p:sp>
      <p:sp>
        <p:nvSpPr>
          <p:cNvPr id="5" name="Footer Placeholder 4">
            <a:extLst>
              <a:ext uri="{FF2B5EF4-FFF2-40B4-BE49-F238E27FC236}">
                <a16:creationId xmlns:a16="http://schemas.microsoft.com/office/drawing/2014/main" id="{6BE4C2B7-ED85-92C4-8332-3231457213F9}"/>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6" name="Slide Number Placeholder 5">
            <a:extLst>
              <a:ext uri="{FF2B5EF4-FFF2-40B4-BE49-F238E27FC236}">
                <a16:creationId xmlns:a16="http://schemas.microsoft.com/office/drawing/2014/main" id="{54868244-D570-E866-4EB6-6DD688462630}"/>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304993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C58F-4162-78F8-93F4-7AB7C01C6F6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982ABDE-4827-A19E-96A8-E978018BB4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AFB283-363F-51D6-EAAD-7BA55794C229}"/>
              </a:ext>
            </a:extLst>
          </p:cNvPr>
          <p:cNvSpPr>
            <a:spLocks noGrp="1"/>
          </p:cNvSpPr>
          <p:nvPr>
            <p:ph type="dt" sz="half" idx="10"/>
          </p:nvPr>
        </p:nvSpPr>
        <p:spPr>
          <a:xfrm>
            <a:off x="838200" y="6356350"/>
            <a:ext cx="2743200" cy="365125"/>
          </a:xfrm>
          <a:prstGeom prst="rect">
            <a:avLst/>
          </a:prstGeom>
        </p:spPr>
        <p:txBody>
          <a:bodyPr/>
          <a:lstStyle/>
          <a:p>
            <a:fld id="{F42B220D-C903-884B-8A0B-CE47F085EAFA}" type="datetime1">
              <a:rPr lang="es-ES_tradnl" smtClean="0"/>
              <a:t>12/9/25</a:t>
            </a:fld>
            <a:endParaRPr lang="en-ES"/>
          </a:p>
        </p:txBody>
      </p:sp>
      <p:sp>
        <p:nvSpPr>
          <p:cNvPr id="5" name="Footer Placeholder 4">
            <a:extLst>
              <a:ext uri="{FF2B5EF4-FFF2-40B4-BE49-F238E27FC236}">
                <a16:creationId xmlns:a16="http://schemas.microsoft.com/office/drawing/2014/main" id="{BD963394-B80C-EE51-E5B8-3EF0A7ACA30F}"/>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6" name="Slide Number Placeholder 5">
            <a:extLst>
              <a:ext uri="{FF2B5EF4-FFF2-40B4-BE49-F238E27FC236}">
                <a16:creationId xmlns:a16="http://schemas.microsoft.com/office/drawing/2014/main" id="{BF7DF306-2915-BA31-C0E7-F37C7D15D411}"/>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316468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7BDB-F77E-D6AD-F300-D986367CAC4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A11FD15E-F1F1-EE75-F163-7AB1BD12ED95}"/>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F576C6E8-6633-BA1B-4764-7F96B4A6E09B}"/>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FC7F1469-CADB-DFF8-C13B-2AEBE595EB2E}"/>
              </a:ext>
            </a:extLst>
          </p:cNvPr>
          <p:cNvSpPr>
            <a:spLocks noGrp="1"/>
          </p:cNvSpPr>
          <p:nvPr>
            <p:ph type="dt" sz="half" idx="10"/>
          </p:nvPr>
        </p:nvSpPr>
        <p:spPr>
          <a:xfrm>
            <a:off x="838200" y="6356350"/>
            <a:ext cx="2743200" cy="365125"/>
          </a:xfrm>
          <a:prstGeom prst="rect">
            <a:avLst/>
          </a:prstGeom>
        </p:spPr>
        <p:txBody>
          <a:bodyPr/>
          <a:lstStyle/>
          <a:p>
            <a:fld id="{8F05E094-DF8E-0F46-BDD9-A4FACA5558CE}" type="datetime1">
              <a:rPr lang="es-ES_tradnl" smtClean="0"/>
              <a:t>12/9/25</a:t>
            </a:fld>
            <a:endParaRPr lang="en-ES"/>
          </a:p>
        </p:txBody>
      </p:sp>
      <p:sp>
        <p:nvSpPr>
          <p:cNvPr id="6" name="Footer Placeholder 5">
            <a:extLst>
              <a:ext uri="{FF2B5EF4-FFF2-40B4-BE49-F238E27FC236}">
                <a16:creationId xmlns:a16="http://schemas.microsoft.com/office/drawing/2014/main" id="{01F7931D-0E6A-C904-1C95-DB747F28BA3E}"/>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7" name="Slide Number Placeholder 6">
            <a:extLst>
              <a:ext uri="{FF2B5EF4-FFF2-40B4-BE49-F238E27FC236}">
                <a16:creationId xmlns:a16="http://schemas.microsoft.com/office/drawing/2014/main" id="{13C38F39-E025-8E22-3557-26EECD1A800F}"/>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148203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15F7-D6E0-49E4-7795-2694AF1D7129}"/>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9EF9BF90-A7F7-0958-699F-37AA5607327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8F9B16-E01B-0EA7-C6C7-CECB487E01F4}"/>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E4D4B827-E9E1-B5B7-3987-34EAA29DD0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96E328-E29B-E3CE-641C-3CFECD23F87F}"/>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BC19311D-8D8A-551D-570D-1553706C2F80}"/>
              </a:ext>
            </a:extLst>
          </p:cNvPr>
          <p:cNvSpPr>
            <a:spLocks noGrp="1"/>
          </p:cNvSpPr>
          <p:nvPr>
            <p:ph type="dt" sz="half" idx="10"/>
          </p:nvPr>
        </p:nvSpPr>
        <p:spPr>
          <a:xfrm>
            <a:off x="838200" y="6356350"/>
            <a:ext cx="2743200" cy="365125"/>
          </a:xfrm>
          <a:prstGeom prst="rect">
            <a:avLst/>
          </a:prstGeom>
        </p:spPr>
        <p:txBody>
          <a:bodyPr/>
          <a:lstStyle/>
          <a:p>
            <a:fld id="{7AEDF36E-C2C2-9549-9850-8C14B0DBF932}" type="datetime1">
              <a:rPr lang="es-ES_tradnl" smtClean="0"/>
              <a:t>12/9/25</a:t>
            </a:fld>
            <a:endParaRPr lang="en-ES"/>
          </a:p>
        </p:txBody>
      </p:sp>
      <p:sp>
        <p:nvSpPr>
          <p:cNvPr id="8" name="Footer Placeholder 7">
            <a:extLst>
              <a:ext uri="{FF2B5EF4-FFF2-40B4-BE49-F238E27FC236}">
                <a16:creationId xmlns:a16="http://schemas.microsoft.com/office/drawing/2014/main" id="{D8555509-5ABB-D46A-CF08-0667A47C59F0}"/>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9" name="Slide Number Placeholder 8">
            <a:extLst>
              <a:ext uri="{FF2B5EF4-FFF2-40B4-BE49-F238E27FC236}">
                <a16:creationId xmlns:a16="http://schemas.microsoft.com/office/drawing/2014/main" id="{45A985E9-FA4E-7AD4-EDA4-F95DB6DD9DD3}"/>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279121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47C5-864D-AC27-28CE-FC30F0D8A37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200A04D0-5B20-7850-2EDF-A4F427A2C143}"/>
              </a:ext>
            </a:extLst>
          </p:cNvPr>
          <p:cNvSpPr>
            <a:spLocks noGrp="1"/>
          </p:cNvSpPr>
          <p:nvPr>
            <p:ph type="dt" sz="half" idx="10"/>
          </p:nvPr>
        </p:nvSpPr>
        <p:spPr>
          <a:xfrm>
            <a:off x="838200" y="6356350"/>
            <a:ext cx="2743200" cy="365125"/>
          </a:xfrm>
          <a:prstGeom prst="rect">
            <a:avLst/>
          </a:prstGeom>
        </p:spPr>
        <p:txBody>
          <a:bodyPr/>
          <a:lstStyle/>
          <a:p>
            <a:fld id="{133C5715-D47F-D944-8841-DD5A99CF239B}" type="datetime1">
              <a:rPr lang="es-ES_tradnl" smtClean="0"/>
              <a:t>12/9/25</a:t>
            </a:fld>
            <a:endParaRPr lang="en-ES"/>
          </a:p>
        </p:txBody>
      </p:sp>
      <p:sp>
        <p:nvSpPr>
          <p:cNvPr id="4" name="Footer Placeholder 3">
            <a:extLst>
              <a:ext uri="{FF2B5EF4-FFF2-40B4-BE49-F238E27FC236}">
                <a16:creationId xmlns:a16="http://schemas.microsoft.com/office/drawing/2014/main" id="{952B87B8-0CDC-88EE-3A58-4A4272835AB8}"/>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5" name="Slide Number Placeholder 4">
            <a:extLst>
              <a:ext uri="{FF2B5EF4-FFF2-40B4-BE49-F238E27FC236}">
                <a16:creationId xmlns:a16="http://schemas.microsoft.com/office/drawing/2014/main" id="{2AE2D3C1-24E8-5E7C-4014-2587D3C02DB9}"/>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312530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ED598-8D8C-6144-47A3-391C5B041D8F}"/>
              </a:ext>
            </a:extLst>
          </p:cNvPr>
          <p:cNvSpPr>
            <a:spLocks noGrp="1"/>
          </p:cNvSpPr>
          <p:nvPr>
            <p:ph type="dt" sz="half" idx="10"/>
          </p:nvPr>
        </p:nvSpPr>
        <p:spPr>
          <a:xfrm>
            <a:off x="838200" y="6356350"/>
            <a:ext cx="2743200" cy="365125"/>
          </a:xfrm>
          <a:prstGeom prst="rect">
            <a:avLst/>
          </a:prstGeom>
        </p:spPr>
        <p:txBody>
          <a:bodyPr/>
          <a:lstStyle/>
          <a:p>
            <a:fld id="{72653A4B-57BB-2842-A23B-7560DEF68BFF}" type="datetime1">
              <a:rPr lang="es-ES_tradnl" smtClean="0"/>
              <a:t>12/9/25</a:t>
            </a:fld>
            <a:endParaRPr lang="en-ES"/>
          </a:p>
        </p:txBody>
      </p:sp>
      <p:sp>
        <p:nvSpPr>
          <p:cNvPr id="3" name="Footer Placeholder 2">
            <a:extLst>
              <a:ext uri="{FF2B5EF4-FFF2-40B4-BE49-F238E27FC236}">
                <a16:creationId xmlns:a16="http://schemas.microsoft.com/office/drawing/2014/main" id="{9121BE6F-0704-C349-8C8E-308E24F12369}"/>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4" name="Slide Number Placeholder 3">
            <a:extLst>
              <a:ext uri="{FF2B5EF4-FFF2-40B4-BE49-F238E27FC236}">
                <a16:creationId xmlns:a16="http://schemas.microsoft.com/office/drawing/2014/main" id="{310A0D9B-C786-CEE8-B10B-7D50B4185345}"/>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313361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2DCB-37FA-3C3D-170F-7F471D4BB4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C3F5D57A-BE98-BF9C-2C33-61ECDF2DD30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F1704733-E9B7-5348-817C-C18A558153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072589-ADA8-9C73-B80D-F8F4AAB4A6CD}"/>
              </a:ext>
            </a:extLst>
          </p:cNvPr>
          <p:cNvSpPr>
            <a:spLocks noGrp="1"/>
          </p:cNvSpPr>
          <p:nvPr>
            <p:ph type="dt" sz="half" idx="10"/>
          </p:nvPr>
        </p:nvSpPr>
        <p:spPr>
          <a:xfrm>
            <a:off x="838200" y="6356350"/>
            <a:ext cx="2743200" cy="365125"/>
          </a:xfrm>
          <a:prstGeom prst="rect">
            <a:avLst/>
          </a:prstGeom>
        </p:spPr>
        <p:txBody>
          <a:bodyPr/>
          <a:lstStyle/>
          <a:p>
            <a:fld id="{DF6735E4-0FA9-E14F-B114-62217A6756FA}" type="datetime1">
              <a:rPr lang="es-ES_tradnl" smtClean="0"/>
              <a:t>12/9/25</a:t>
            </a:fld>
            <a:endParaRPr lang="en-ES"/>
          </a:p>
        </p:txBody>
      </p:sp>
      <p:sp>
        <p:nvSpPr>
          <p:cNvPr id="6" name="Footer Placeholder 5">
            <a:extLst>
              <a:ext uri="{FF2B5EF4-FFF2-40B4-BE49-F238E27FC236}">
                <a16:creationId xmlns:a16="http://schemas.microsoft.com/office/drawing/2014/main" id="{8F88020F-1826-F603-4044-52E7FC13035F}"/>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7" name="Slide Number Placeholder 6">
            <a:extLst>
              <a:ext uri="{FF2B5EF4-FFF2-40B4-BE49-F238E27FC236}">
                <a16:creationId xmlns:a16="http://schemas.microsoft.com/office/drawing/2014/main" id="{5810615B-3117-78EE-17DC-6BE4EDA64E9C}"/>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272128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40E6-7AB6-E1E9-B984-7BE3E8966E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36F65C5D-A5D7-989D-B78C-55FE1AC630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96B5AC0D-D1D1-D27E-DEB5-1979B4A240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7E6F6A-1095-C63F-CFA6-7112F75C54FB}"/>
              </a:ext>
            </a:extLst>
          </p:cNvPr>
          <p:cNvSpPr>
            <a:spLocks noGrp="1"/>
          </p:cNvSpPr>
          <p:nvPr>
            <p:ph type="dt" sz="half" idx="10"/>
          </p:nvPr>
        </p:nvSpPr>
        <p:spPr>
          <a:xfrm>
            <a:off x="838200" y="6356350"/>
            <a:ext cx="2743200" cy="365125"/>
          </a:xfrm>
          <a:prstGeom prst="rect">
            <a:avLst/>
          </a:prstGeom>
        </p:spPr>
        <p:txBody>
          <a:bodyPr/>
          <a:lstStyle/>
          <a:p>
            <a:fld id="{34F4D603-1FF0-B14B-A0E9-0B77715DA466}" type="datetime1">
              <a:rPr lang="es-ES_tradnl" smtClean="0"/>
              <a:t>12/9/25</a:t>
            </a:fld>
            <a:endParaRPr lang="en-ES"/>
          </a:p>
        </p:txBody>
      </p:sp>
      <p:sp>
        <p:nvSpPr>
          <p:cNvPr id="6" name="Footer Placeholder 5">
            <a:extLst>
              <a:ext uri="{FF2B5EF4-FFF2-40B4-BE49-F238E27FC236}">
                <a16:creationId xmlns:a16="http://schemas.microsoft.com/office/drawing/2014/main" id="{46D8A8C8-5C59-C39C-F83D-5547AB439389}"/>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7" name="Slide Number Placeholder 6">
            <a:extLst>
              <a:ext uri="{FF2B5EF4-FFF2-40B4-BE49-F238E27FC236}">
                <a16:creationId xmlns:a16="http://schemas.microsoft.com/office/drawing/2014/main" id="{BC983D13-3D73-7327-09C7-118DCE0DCFA3}"/>
              </a:ext>
            </a:extLst>
          </p:cNvPr>
          <p:cNvSpPr>
            <a:spLocks noGrp="1"/>
          </p:cNvSpPr>
          <p:nvPr>
            <p:ph type="sldNum" sz="quarter" idx="12"/>
          </p:nvPr>
        </p:nvSpPr>
        <p:spPr/>
        <p:txBody>
          <a:bodyPr/>
          <a:lstStyle/>
          <a:p>
            <a:fld id="{C7789421-EDE7-A34A-8D84-B4AE70D83498}" type="slidenum">
              <a:rPr lang="en-ES" smtClean="0"/>
              <a:t>‹#›</a:t>
            </a:fld>
            <a:endParaRPr lang="en-ES"/>
          </a:p>
        </p:txBody>
      </p:sp>
    </p:spTree>
    <p:extLst>
      <p:ext uri="{BB962C8B-B14F-4D97-AF65-F5344CB8AC3E}">
        <p14:creationId xmlns:p14="http://schemas.microsoft.com/office/powerpoint/2010/main" val="27973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D7476F4-F96D-23A8-90CF-4ECA3DE7516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9421-EDE7-A34A-8D84-B4AE70D83498}" type="slidenum">
              <a:rPr lang="en-ES" smtClean="0"/>
              <a:t>‹#›</a:t>
            </a:fld>
            <a:endParaRPr lang="en-ES" dirty="0"/>
          </a:p>
        </p:txBody>
      </p:sp>
    </p:spTree>
    <p:extLst>
      <p:ext uri="{BB962C8B-B14F-4D97-AF65-F5344CB8AC3E}">
        <p14:creationId xmlns:p14="http://schemas.microsoft.com/office/powerpoint/2010/main" val="227481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0.png"/><Relationship Id="rId10" Type="http://schemas.openxmlformats.org/officeDocument/2006/relationships/image" Target="../media/image14.png"/><Relationship Id="rId4" Type="http://schemas.openxmlformats.org/officeDocument/2006/relationships/image" Target="../media/image60.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0.png"/><Relationship Id="rId4" Type="http://schemas.openxmlformats.org/officeDocument/2006/relationships/image" Target="../media/image250.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3.png"/><Relationship Id="rId4"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0.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6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B8CD0F9-A49D-74A8-088E-61E4751E11C2}"/>
              </a:ext>
            </a:extLst>
          </p:cNvPr>
          <p:cNvSpPr txBox="1"/>
          <p:nvPr/>
        </p:nvSpPr>
        <p:spPr>
          <a:xfrm>
            <a:off x="4188311" y="2443417"/>
            <a:ext cx="3815378" cy="1107996"/>
          </a:xfrm>
          <a:prstGeom prst="rect">
            <a:avLst/>
          </a:prstGeom>
          <a:noFill/>
        </p:spPr>
        <p:txBody>
          <a:bodyPr wrap="square" rtlCol="0">
            <a:spAutoFit/>
          </a:bodyPr>
          <a:lstStyle/>
          <a:p>
            <a:pPr algn="ctr"/>
            <a:r>
              <a:rPr lang="en-GB" sz="6600" b="1" dirty="0" err="1">
                <a:latin typeface="+mj-lt"/>
                <a:cs typeface="Arial" panose="020B0604020202020204" pitchFamily="34" charset="0"/>
              </a:rPr>
              <a:t>Magnopy</a:t>
            </a:r>
            <a:endParaRPr lang="en-ES" sz="6600" b="1" dirty="0">
              <a:latin typeface="+mj-lt"/>
              <a:cs typeface="Arial" panose="020B0604020202020204" pitchFamily="34" charset="0"/>
            </a:endParaRPr>
          </a:p>
        </p:txBody>
      </p:sp>
      <p:sp>
        <p:nvSpPr>
          <p:cNvPr id="2" name="TextBox 1">
            <a:extLst>
              <a:ext uri="{FF2B5EF4-FFF2-40B4-BE49-F238E27FC236}">
                <a16:creationId xmlns:a16="http://schemas.microsoft.com/office/drawing/2014/main" id="{02A4FBD0-EDF8-7660-2105-99C45A332F6E}"/>
              </a:ext>
            </a:extLst>
          </p:cNvPr>
          <p:cNvSpPr txBox="1"/>
          <p:nvPr/>
        </p:nvSpPr>
        <p:spPr>
          <a:xfrm>
            <a:off x="3294955" y="4182355"/>
            <a:ext cx="5602090" cy="954107"/>
          </a:xfrm>
          <a:prstGeom prst="rect">
            <a:avLst/>
          </a:prstGeom>
          <a:noFill/>
        </p:spPr>
        <p:txBody>
          <a:bodyPr wrap="square" rtlCol="0">
            <a:spAutoFit/>
          </a:bodyPr>
          <a:lstStyle/>
          <a:p>
            <a:pPr algn="ctr"/>
            <a:r>
              <a:rPr lang="en-GB" sz="2800" b="1" dirty="0">
                <a:latin typeface="+mj-lt"/>
                <a:cs typeface="Arial" panose="020B0604020202020204" pitchFamily="34" charset="0"/>
              </a:rPr>
              <a:t>by </a:t>
            </a:r>
          </a:p>
          <a:p>
            <a:pPr algn="ctr"/>
            <a:r>
              <a:rPr lang="en-GB" sz="2800" b="1" dirty="0">
                <a:latin typeface="+mj-lt"/>
                <a:cs typeface="Arial" panose="020B0604020202020204" pitchFamily="34" charset="0"/>
              </a:rPr>
              <a:t>Andrey Rybakov &amp; Jaime Ferrer</a:t>
            </a:r>
            <a:endParaRPr lang="en-ES" sz="2800" b="1" dirty="0">
              <a:latin typeface="+mj-lt"/>
              <a:cs typeface="Arial" panose="020B0604020202020204" pitchFamily="34" charset="0"/>
            </a:endParaRPr>
          </a:p>
        </p:txBody>
      </p:sp>
      <p:pic>
        <p:nvPicPr>
          <p:cNvPr id="3" name="Kép 3" descr="A képen szöveg, Betűtípus, Grafika, képernyőkép látható&#10;&#10;Előfordulhat, hogy az AI által létrehozott tartalom helytelen.">
            <a:extLst>
              <a:ext uri="{FF2B5EF4-FFF2-40B4-BE49-F238E27FC236}">
                <a16:creationId xmlns:a16="http://schemas.microsoft.com/office/drawing/2014/main" id="{C1A554BB-8C02-F31A-32A4-C3C9E33D2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0139"/>
            <a:ext cx="1884320" cy="767861"/>
          </a:xfrm>
          <a:prstGeom prst="rect">
            <a:avLst/>
          </a:prstGeom>
        </p:spPr>
      </p:pic>
      <p:pic>
        <p:nvPicPr>
          <p:cNvPr id="4" name="Picture 2">
            <a:extLst>
              <a:ext uri="{FF2B5EF4-FFF2-40B4-BE49-F238E27FC236}">
                <a16:creationId xmlns:a16="http://schemas.microsoft.com/office/drawing/2014/main" id="{8116C473-1E67-15E6-28E0-6686316AE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417" y="6090139"/>
            <a:ext cx="2303583" cy="767861"/>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a:extLst>
              <a:ext uri="{FF2B5EF4-FFF2-40B4-BE49-F238E27FC236}">
                <a16:creationId xmlns:a16="http://schemas.microsoft.com/office/drawing/2014/main" id="{38A23C81-8C5C-1644-360E-44F434B6D05F}"/>
              </a:ext>
            </a:extLst>
          </p:cNvPr>
          <p:cNvSpPr txBox="1"/>
          <p:nvPr/>
        </p:nvSpPr>
        <p:spPr>
          <a:xfrm>
            <a:off x="3168294" y="6289403"/>
            <a:ext cx="6641562" cy="369332"/>
          </a:xfrm>
          <a:prstGeom prst="rect">
            <a:avLst/>
          </a:prstGeom>
          <a:noFill/>
        </p:spPr>
        <p:txBody>
          <a:bodyPr wrap="none" rtlCol="0">
            <a:spAutoFit/>
          </a:bodyPr>
          <a:lstStyle/>
          <a:p>
            <a:r>
              <a:rPr lang="hu-HU" dirty="0">
                <a:solidFill>
                  <a:srgbClr val="1F2C38"/>
                </a:solidFill>
              </a:rPr>
              <a:t>TRILMAX </a:t>
            </a:r>
            <a:r>
              <a:rPr lang="hu-HU" dirty="0" err="1">
                <a:solidFill>
                  <a:srgbClr val="1F2C38"/>
                </a:solidFill>
              </a:rPr>
              <a:t>Theory</a:t>
            </a:r>
            <a:r>
              <a:rPr lang="hu-HU" dirty="0">
                <a:solidFill>
                  <a:srgbClr val="1F2C38"/>
                </a:solidFill>
              </a:rPr>
              <a:t> Summer </a:t>
            </a:r>
            <a:r>
              <a:rPr lang="hu-HU" dirty="0" err="1">
                <a:solidFill>
                  <a:srgbClr val="1F2C38"/>
                </a:solidFill>
              </a:rPr>
              <a:t>School</a:t>
            </a:r>
            <a:r>
              <a:rPr lang="hu-HU" dirty="0">
                <a:solidFill>
                  <a:srgbClr val="1F2C38"/>
                </a:solidFill>
              </a:rPr>
              <a:t> 2025, </a:t>
            </a:r>
            <a:r>
              <a:rPr lang="hu-HU" dirty="0" err="1">
                <a:solidFill>
                  <a:srgbClr val="1F2C38"/>
                </a:solidFill>
              </a:rPr>
              <a:t>Oviedo</a:t>
            </a:r>
            <a:r>
              <a:rPr lang="hu-HU" dirty="0">
                <a:solidFill>
                  <a:srgbClr val="1F2C38"/>
                </a:solidFill>
              </a:rPr>
              <a:t>, 2025.09.08.-12.</a:t>
            </a:r>
          </a:p>
        </p:txBody>
      </p:sp>
      <p:pic>
        <p:nvPicPr>
          <p:cNvPr id="6" name="Picture 4">
            <a:extLst>
              <a:ext uri="{FF2B5EF4-FFF2-40B4-BE49-F238E27FC236}">
                <a16:creationId xmlns:a16="http://schemas.microsoft.com/office/drawing/2014/main" id="{2CD46D85-FC46-128A-7F0C-84C0D8792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320" y="6090139"/>
            <a:ext cx="1205413"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99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4535248" y="2760332"/>
            <a:ext cx="3121505" cy="1337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Spin </a:t>
            </a:r>
          </a:p>
          <a:p>
            <a:r>
              <a:rPr lang="en-ES" sz="4400" dirty="0">
                <a:latin typeface="+mn-lt"/>
              </a:rPr>
              <a:t>Hamiltonian</a:t>
            </a:r>
          </a:p>
        </p:txBody>
      </p:sp>
      <p:sp>
        <p:nvSpPr>
          <p:cNvPr id="12" name="Title 1">
            <a:extLst>
              <a:ext uri="{FF2B5EF4-FFF2-40B4-BE49-F238E27FC236}">
                <a16:creationId xmlns:a16="http://schemas.microsoft.com/office/drawing/2014/main" id="{A6AB3C0D-110D-5B3C-6D5F-7E18E461D941}"/>
              </a:ext>
            </a:extLst>
          </p:cNvPr>
          <p:cNvSpPr txBox="1">
            <a:spLocks/>
          </p:cNvSpPr>
          <p:nvPr/>
        </p:nvSpPr>
        <p:spPr>
          <a:xfrm>
            <a:off x="695666" y="1504036"/>
            <a:ext cx="3688077"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Isotropic exchange</a:t>
            </a:r>
          </a:p>
        </p:txBody>
      </p:sp>
      <p:sp>
        <p:nvSpPr>
          <p:cNvPr id="13" name="Title 1">
            <a:extLst>
              <a:ext uri="{FF2B5EF4-FFF2-40B4-BE49-F238E27FC236}">
                <a16:creationId xmlns:a16="http://schemas.microsoft.com/office/drawing/2014/main" id="{464C1F6D-58D1-4939-C44A-FA13D949FFAE}"/>
              </a:ext>
            </a:extLst>
          </p:cNvPr>
          <p:cNvSpPr txBox="1">
            <a:spLocks/>
          </p:cNvSpPr>
          <p:nvPr/>
        </p:nvSpPr>
        <p:spPr>
          <a:xfrm>
            <a:off x="8207187" y="1504036"/>
            <a:ext cx="303545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DM interaction</a:t>
            </a:r>
          </a:p>
        </p:txBody>
      </p:sp>
      <p:sp>
        <p:nvSpPr>
          <p:cNvPr id="14" name="Title 1">
            <a:extLst>
              <a:ext uri="{FF2B5EF4-FFF2-40B4-BE49-F238E27FC236}">
                <a16:creationId xmlns:a16="http://schemas.microsoft.com/office/drawing/2014/main" id="{CA18A38B-10A9-E291-14EC-FFBFF12DEB33}"/>
              </a:ext>
            </a:extLst>
          </p:cNvPr>
          <p:cNvSpPr txBox="1">
            <a:spLocks/>
          </p:cNvSpPr>
          <p:nvPr/>
        </p:nvSpPr>
        <p:spPr>
          <a:xfrm>
            <a:off x="3984813" y="337766"/>
            <a:ext cx="4222374" cy="1003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Symmetric</a:t>
            </a:r>
          </a:p>
          <a:p>
            <a:r>
              <a:rPr lang="en-ES" sz="3600" dirty="0">
                <a:solidFill>
                  <a:schemeClr val="bg1">
                    <a:lumMod val="65000"/>
                  </a:schemeClr>
                </a:solidFill>
                <a:latin typeface="+mn-lt"/>
              </a:rPr>
              <a:t>anisotropic exchange</a:t>
            </a:r>
          </a:p>
        </p:txBody>
      </p:sp>
      <p:sp>
        <p:nvSpPr>
          <p:cNvPr id="15" name="Title 1">
            <a:extLst>
              <a:ext uri="{FF2B5EF4-FFF2-40B4-BE49-F238E27FC236}">
                <a16:creationId xmlns:a16="http://schemas.microsoft.com/office/drawing/2014/main" id="{CCC72E8D-99BC-91CA-E4DE-295389496B67}"/>
              </a:ext>
            </a:extLst>
          </p:cNvPr>
          <p:cNvSpPr txBox="1">
            <a:spLocks/>
          </p:cNvSpPr>
          <p:nvPr/>
        </p:nvSpPr>
        <p:spPr>
          <a:xfrm>
            <a:off x="0" y="3429000"/>
            <a:ext cx="3584086"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Quadratic</a:t>
            </a:r>
          </a:p>
          <a:p>
            <a:r>
              <a:rPr lang="en-ES" sz="3600" dirty="0">
                <a:solidFill>
                  <a:schemeClr val="bg1">
                    <a:lumMod val="65000"/>
                  </a:schemeClr>
                </a:solidFill>
                <a:latin typeface="+mn-lt"/>
              </a:rPr>
              <a:t>on-site anisotropy</a:t>
            </a:r>
          </a:p>
        </p:txBody>
      </p:sp>
      <p:sp>
        <p:nvSpPr>
          <p:cNvPr id="16" name="Title 1">
            <a:extLst>
              <a:ext uri="{FF2B5EF4-FFF2-40B4-BE49-F238E27FC236}">
                <a16:creationId xmlns:a16="http://schemas.microsoft.com/office/drawing/2014/main" id="{FC4E2E87-E0D4-93BB-9274-3F35E066A095}"/>
              </a:ext>
            </a:extLst>
          </p:cNvPr>
          <p:cNvSpPr txBox="1">
            <a:spLocks/>
          </p:cNvSpPr>
          <p:nvPr/>
        </p:nvSpPr>
        <p:spPr>
          <a:xfrm>
            <a:off x="1772317" y="5263939"/>
            <a:ext cx="2952079"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External</a:t>
            </a:r>
          </a:p>
          <a:p>
            <a:r>
              <a:rPr lang="en-ES" sz="3600" dirty="0">
                <a:solidFill>
                  <a:schemeClr val="bg1">
                    <a:lumMod val="65000"/>
                  </a:schemeClr>
                </a:solidFill>
                <a:latin typeface="+mn-lt"/>
              </a:rPr>
              <a:t>magnetic field</a:t>
            </a:r>
          </a:p>
        </p:txBody>
      </p:sp>
      <p:sp>
        <p:nvSpPr>
          <p:cNvPr id="18" name="Title 1">
            <a:extLst>
              <a:ext uri="{FF2B5EF4-FFF2-40B4-BE49-F238E27FC236}">
                <a16:creationId xmlns:a16="http://schemas.microsoft.com/office/drawing/2014/main" id="{EE6A7704-1C70-F65B-79F5-794960C92422}"/>
              </a:ext>
            </a:extLst>
          </p:cNvPr>
          <p:cNvSpPr txBox="1">
            <a:spLocks/>
          </p:cNvSpPr>
          <p:nvPr/>
        </p:nvSpPr>
        <p:spPr>
          <a:xfrm>
            <a:off x="9034646" y="3176719"/>
            <a:ext cx="2782644" cy="15437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latin typeface="+mn-lt"/>
              </a:rPr>
              <a:t>Magnetic</a:t>
            </a:r>
          </a:p>
          <a:p>
            <a:r>
              <a:rPr lang="en-ES" sz="3600" dirty="0">
                <a:latin typeface="+mn-lt"/>
              </a:rPr>
              <a:t>dipole-dipole</a:t>
            </a:r>
          </a:p>
          <a:p>
            <a:r>
              <a:rPr lang="en-ES" sz="3600" dirty="0">
                <a:latin typeface="+mn-lt"/>
              </a:rPr>
              <a:t>interaction</a:t>
            </a:r>
          </a:p>
        </p:txBody>
      </p:sp>
      <p:sp>
        <p:nvSpPr>
          <p:cNvPr id="3" name="Slide Number Placeholder 2">
            <a:extLst>
              <a:ext uri="{FF2B5EF4-FFF2-40B4-BE49-F238E27FC236}">
                <a16:creationId xmlns:a16="http://schemas.microsoft.com/office/drawing/2014/main" id="{47C6E8F8-7C1A-E95A-9F0B-CF17C72207CA}"/>
              </a:ext>
            </a:extLst>
          </p:cNvPr>
          <p:cNvSpPr>
            <a:spLocks noGrp="1"/>
          </p:cNvSpPr>
          <p:nvPr>
            <p:ph type="sldNum" sz="quarter" idx="12"/>
          </p:nvPr>
        </p:nvSpPr>
        <p:spPr/>
        <p:txBody>
          <a:bodyPr/>
          <a:lstStyle/>
          <a:p>
            <a:fld id="{C7789421-EDE7-A34A-8D84-B4AE70D83498}" type="slidenum">
              <a:rPr lang="en-ES" smtClean="0"/>
              <a:t>10</a:t>
            </a:fld>
            <a:endParaRPr lang="en-ES" dirty="0"/>
          </a:p>
        </p:txBody>
      </p:sp>
    </p:spTree>
    <p:extLst>
      <p:ext uri="{BB962C8B-B14F-4D97-AF65-F5344CB8AC3E}">
        <p14:creationId xmlns:p14="http://schemas.microsoft.com/office/powerpoint/2010/main" val="269455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4535248" y="2760332"/>
            <a:ext cx="3121505" cy="1337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Spin </a:t>
            </a:r>
          </a:p>
          <a:p>
            <a:r>
              <a:rPr lang="en-ES" sz="4400" dirty="0">
                <a:latin typeface="+mn-lt"/>
              </a:rPr>
              <a:t>Hamiltonian</a:t>
            </a:r>
          </a:p>
        </p:txBody>
      </p:sp>
      <p:sp>
        <p:nvSpPr>
          <p:cNvPr id="12" name="Title 1">
            <a:extLst>
              <a:ext uri="{FF2B5EF4-FFF2-40B4-BE49-F238E27FC236}">
                <a16:creationId xmlns:a16="http://schemas.microsoft.com/office/drawing/2014/main" id="{A6AB3C0D-110D-5B3C-6D5F-7E18E461D941}"/>
              </a:ext>
            </a:extLst>
          </p:cNvPr>
          <p:cNvSpPr txBox="1">
            <a:spLocks/>
          </p:cNvSpPr>
          <p:nvPr/>
        </p:nvSpPr>
        <p:spPr>
          <a:xfrm>
            <a:off x="695666" y="1504036"/>
            <a:ext cx="3688077"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Isotropic exchange</a:t>
            </a:r>
          </a:p>
        </p:txBody>
      </p:sp>
      <p:sp>
        <p:nvSpPr>
          <p:cNvPr id="13" name="Title 1">
            <a:extLst>
              <a:ext uri="{FF2B5EF4-FFF2-40B4-BE49-F238E27FC236}">
                <a16:creationId xmlns:a16="http://schemas.microsoft.com/office/drawing/2014/main" id="{464C1F6D-58D1-4939-C44A-FA13D949FFAE}"/>
              </a:ext>
            </a:extLst>
          </p:cNvPr>
          <p:cNvSpPr txBox="1">
            <a:spLocks/>
          </p:cNvSpPr>
          <p:nvPr/>
        </p:nvSpPr>
        <p:spPr>
          <a:xfrm>
            <a:off x="8207187" y="1504036"/>
            <a:ext cx="303545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DM interaction</a:t>
            </a:r>
          </a:p>
        </p:txBody>
      </p:sp>
      <p:sp>
        <p:nvSpPr>
          <p:cNvPr id="14" name="Title 1">
            <a:extLst>
              <a:ext uri="{FF2B5EF4-FFF2-40B4-BE49-F238E27FC236}">
                <a16:creationId xmlns:a16="http://schemas.microsoft.com/office/drawing/2014/main" id="{CA18A38B-10A9-E291-14EC-FFBFF12DEB33}"/>
              </a:ext>
            </a:extLst>
          </p:cNvPr>
          <p:cNvSpPr txBox="1">
            <a:spLocks/>
          </p:cNvSpPr>
          <p:nvPr/>
        </p:nvSpPr>
        <p:spPr>
          <a:xfrm>
            <a:off x="3984813" y="337766"/>
            <a:ext cx="4222374" cy="1003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Symmetric</a:t>
            </a:r>
          </a:p>
          <a:p>
            <a:r>
              <a:rPr lang="en-ES" sz="3600" dirty="0">
                <a:solidFill>
                  <a:schemeClr val="bg1">
                    <a:lumMod val="65000"/>
                  </a:schemeClr>
                </a:solidFill>
                <a:latin typeface="+mn-lt"/>
              </a:rPr>
              <a:t>anisotropic exchange</a:t>
            </a:r>
          </a:p>
        </p:txBody>
      </p:sp>
      <p:sp>
        <p:nvSpPr>
          <p:cNvPr id="15" name="Title 1">
            <a:extLst>
              <a:ext uri="{FF2B5EF4-FFF2-40B4-BE49-F238E27FC236}">
                <a16:creationId xmlns:a16="http://schemas.microsoft.com/office/drawing/2014/main" id="{CCC72E8D-99BC-91CA-E4DE-295389496B67}"/>
              </a:ext>
            </a:extLst>
          </p:cNvPr>
          <p:cNvSpPr txBox="1">
            <a:spLocks/>
          </p:cNvSpPr>
          <p:nvPr/>
        </p:nvSpPr>
        <p:spPr>
          <a:xfrm>
            <a:off x="0" y="3429000"/>
            <a:ext cx="3584086"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Quadratic</a:t>
            </a:r>
          </a:p>
          <a:p>
            <a:r>
              <a:rPr lang="en-ES" sz="3600" dirty="0">
                <a:solidFill>
                  <a:schemeClr val="bg1">
                    <a:lumMod val="65000"/>
                  </a:schemeClr>
                </a:solidFill>
                <a:latin typeface="+mn-lt"/>
              </a:rPr>
              <a:t>on-site anisotropy</a:t>
            </a:r>
          </a:p>
        </p:txBody>
      </p:sp>
      <p:sp>
        <p:nvSpPr>
          <p:cNvPr id="16" name="Title 1">
            <a:extLst>
              <a:ext uri="{FF2B5EF4-FFF2-40B4-BE49-F238E27FC236}">
                <a16:creationId xmlns:a16="http://schemas.microsoft.com/office/drawing/2014/main" id="{FC4E2E87-E0D4-93BB-9274-3F35E066A095}"/>
              </a:ext>
            </a:extLst>
          </p:cNvPr>
          <p:cNvSpPr txBox="1">
            <a:spLocks/>
          </p:cNvSpPr>
          <p:nvPr/>
        </p:nvSpPr>
        <p:spPr>
          <a:xfrm>
            <a:off x="1772317" y="5263939"/>
            <a:ext cx="2952079"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External</a:t>
            </a:r>
          </a:p>
          <a:p>
            <a:r>
              <a:rPr lang="en-ES" sz="3600" dirty="0">
                <a:solidFill>
                  <a:schemeClr val="bg1">
                    <a:lumMod val="65000"/>
                  </a:schemeClr>
                </a:solidFill>
                <a:latin typeface="+mn-lt"/>
              </a:rPr>
              <a:t>magnetic field</a:t>
            </a:r>
          </a:p>
        </p:txBody>
      </p:sp>
      <p:sp>
        <p:nvSpPr>
          <p:cNvPr id="17" name="Title 1">
            <a:extLst>
              <a:ext uri="{FF2B5EF4-FFF2-40B4-BE49-F238E27FC236}">
                <a16:creationId xmlns:a16="http://schemas.microsoft.com/office/drawing/2014/main" id="{9A26CE08-9196-1095-C318-39EB8CAA66DB}"/>
              </a:ext>
            </a:extLst>
          </p:cNvPr>
          <p:cNvSpPr txBox="1">
            <a:spLocks/>
          </p:cNvSpPr>
          <p:nvPr/>
        </p:nvSpPr>
        <p:spPr>
          <a:xfrm>
            <a:off x="7178924" y="5260230"/>
            <a:ext cx="2545988" cy="10428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latin typeface="+mn-lt"/>
              </a:rPr>
              <a:t>Biquadratic </a:t>
            </a:r>
          </a:p>
          <a:p>
            <a:r>
              <a:rPr lang="en-ES" sz="3600" dirty="0">
                <a:latin typeface="+mn-lt"/>
              </a:rPr>
              <a:t>exchage</a:t>
            </a:r>
          </a:p>
        </p:txBody>
      </p:sp>
      <p:sp>
        <p:nvSpPr>
          <p:cNvPr id="18" name="Title 1">
            <a:extLst>
              <a:ext uri="{FF2B5EF4-FFF2-40B4-BE49-F238E27FC236}">
                <a16:creationId xmlns:a16="http://schemas.microsoft.com/office/drawing/2014/main" id="{EE6A7704-1C70-F65B-79F5-794960C92422}"/>
              </a:ext>
            </a:extLst>
          </p:cNvPr>
          <p:cNvSpPr txBox="1">
            <a:spLocks/>
          </p:cNvSpPr>
          <p:nvPr/>
        </p:nvSpPr>
        <p:spPr>
          <a:xfrm>
            <a:off x="9034646" y="3176719"/>
            <a:ext cx="2782644" cy="15437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Magnetic</a:t>
            </a:r>
          </a:p>
          <a:p>
            <a:r>
              <a:rPr lang="en-ES" sz="3600" dirty="0">
                <a:solidFill>
                  <a:schemeClr val="bg1">
                    <a:lumMod val="65000"/>
                  </a:schemeClr>
                </a:solidFill>
                <a:latin typeface="+mn-lt"/>
              </a:rPr>
              <a:t>dipole-dipole</a:t>
            </a:r>
          </a:p>
          <a:p>
            <a:r>
              <a:rPr lang="en-ES" sz="3600" dirty="0">
                <a:solidFill>
                  <a:schemeClr val="bg1">
                    <a:lumMod val="65000"/>
                  </a:schemeClr>
                </a:solidFill>
                <a:latin typeface="+mn-lt"/>
              </a:rPr>
              <a:t>interaction</a:t>
            </a:r>
          </a:p>
        </p:txBody>
      </p:sp>
      <p:sp>
        <p:nvSpPr>
          <p:cNvPr id="3" name="Slide Number Placeholder 2">
            <a:extLst>
              <a:ext uri="{FF2B5EF4-FFF2-40B4-BE49-F238E27FC236}">
                <a16:creationId xmlns:a16="http://schemas.microsoft.com/office/drawing/2014/main" id="{FB89051D-F82B-FA7D-D4D1-D7AC5EF4CCE7}"/>
              </a:ext>
            </a:extLst>
          </p:cNvPr>
          <p:cNvSpPr>
            <a:spLocks noGrp="1"/>
          </p:cNvSpPr>
          <p:nvPr>
            <p:ph type="sldNum" sz="quarter" idx="12"/>
          </p:nvPr>
        </p:nvSpPr>
        <p:spPr/>
        <p:txBody>
          <a:bodyPr/>
          <a:lstStyle/>
          <a:p>
            <a:fld id="{C7789421-EDE7-A34A-8D84-B4AE70D83498}" type="slidenum">
              <a:rPr lang="en-ES" smtClean="0"/>
              <a:t>11</a:t>
            </a:fld>
            <a:endParaRPr lang="en-ES" dirty="0"/>
          </a:p>
        </p:txBody>
      </p:sp>
    </p:spTree>
    <p:extLst>
      <p:ext uri="{BB962C8B-B14F-4D97-AF65-F5344CB8AC3E}">
        <p14:creationId xmlns:p14="http://schemas.microsoft.com/office/powerpoint/2010/main" val="185631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3B961B-5AFF-98DB-8402-BA3E5308A7D0}"/>
              </a:ext>
            </a:extLst>
          </p:cNvPr>
          <p:cNvSpPr txBox="1">
            <a:spLocks/>
          </p:cNvSpPr>
          <p:nvPr/>
        </p:nvSpPr>
        <p:spPr>
          <a:xfrm>
            <a:off x="2981659" y="689325"/>
            <a:ext cx="6228678" cy="20869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800" dirty="0"/>
              <a:t>Any interaction with </a:t>
            </a:r>
          </a:p>
          <a:p>
            <a:r>
              <a:rPr lang="en-ES" sz="4800" b="1" dirty="0">
                <a:latin typeface="+mn-lt"/>
              </a:rPr>
              <a:t>one, two , three or four </a:t>
            </a:r>
          </a:p>
          <a:p>
            <a:r>
              <a:rPr lang="en-ES" sz="4800" dirty="0"/>
              <a:t>spins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66A85A-6EA5-1CE5-74F1-413199A89D3A}"/>
                  </a:ext>
                </a:extLst>
              </p:cNvPr>
              <p:cNvSpPr txBox="1"/>
              <p:nvPr/>
            </p:nvSpPr>
            <p:spPr>
              <a:xfrm>
                <a:off x="363307" y="3560020"/>
                <a:ext cx="11465383" cy="1094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2800" i="1" smtClean="0">
                          <a:latin typeface="Cambria Math" panose="02040503050406030204" pitchFamily="18" charset="0"/>
                          <a:ea typeface="Cambria Math" panose="02040503050406030204" pitchFamily="18" charset="0"/>
                        </a:rPr>
                        <m:t>ℋ</m:t>
                      </m:r>
                      <m:r>
                        <a:rPr lang="en-US" sz="2800" b="0" i="1" smtClean="0">
                          <a:latin typeface="Cambria Math" panose="02040503050406030204" pitchFamily="18" charset="0"/>
                          <a:ea typeface="Cambria Math" panose="02040503050406030204" pitchFamily="18" charset="0"/>
                        </a:rPr>
                        <m:t>=</m:t>
                      </m:r>
                      <m:nary>
                        <m:naryPr>
                          <m:chr m:val="∑"/>
                          <m:supHide m:val="on"/>
                          <m:ctrlPr>
                            <a:rPr lang="en-US" sz="2800" i="1">
                              <a:latin typeface="Cambria Math" panose="02040503050406030204" pitchFamily="18" charset="0"/>
                              <a:ea typeface="Cambria Math" panose="02040503050406030204" pitchFamily="18" charset="0"/>
                            </a:rPr>
                          </m:ctrlPr>
                        </m:naryPr>
                        <m:sub>
                          <m:r>
                            <m:rPr>
                              <m:brk m:alnAt="7"/>
                            </m:rPr>
                            <a:rPr lang="en-US" sz="2800" i="1">
                              <a:latin typeface="Cambria Math" panose="02040503050406030204" pitchFamily="18" charset="0"/>
                              <a:ea typeface="Cambria Math" panose="02040503050406030204" pitchFamily="18" charset="0"/>
                            </a:rPr>
                            <m:t>𝑖</m:t>
                          </m:r>
                        </m:sub>
                        <m:sup/>
                        <m:e>
                          <m:r>
                            <a:rPr lang="en-US" sz="2800" i="1">
                              <a:latin typeface="Cambria Math" panose="02040503050406030204" pitchFamily="18" charset="0"/>
                              <a:ea typeface="Cambria Math" panose="02040503050406030204" pitchFamily="18" charset="0"/>
                            </a:rPr>
                            <m:t>ℋ</m:t>
                          </m:r>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i="1">
                                      <a:latin typeface="Cambria Math" panose="02040503050406030204" pitchFamily="18" charset="0"/>
                                      <a:ea typeface="Cambria Math" panose="02040503050406030204" pitchFamily="18" charset="0"/>
                                    </a:rPr>
                                    <m:t>𝑖</m:t>
                                  </m:r>
                                </m:sub>
                              </m:sSub>
                            </m:e>
                          </m:d>
                        </m:e>
                      </m:nary>
                      <m:r>
                        <a:rPr lang="en-US" sz="2800" b="0" i="1" smtClean="0">
                          <a:latin typeface="Cambria Math" panose="02040503050406030204" pitchFamily="18" charset="0"/>
                          <a:ea typeface="Cambria Math" panose="02040503050406030204" pitchFamily="18" charset="0"/>
                        </a:rPr>
                        <m:t>+</m:t>
                      </m:r>
                      <m:nary>
                        <m:naryPr>
                          <m:chr m:val="∑"/>
                          <m:supHide m:val="on"/>
                          <m:ctrlPr>
                            <a:rPr lang="en-US" sz="2800" i="1">
                              <a:latin typeface="Cambria Math" panose="02040503050406030204" pitchFamily="18" charset="0"/>
                              <a:ea typeface="Cambria Math" panose="02040503050406030204" pitchFamily="18" charset="0"/>
                            </a:rPr>
                          </m:ctrlPr>
                        </m:naryPr>
                        <m:sub>
                          <m:r>
                            <m:rPr>
                              <m:brk m:alnAt="7"/>
                            </m:rPr>
                            <a:rPr lang="en-US" sz="2800" i="1">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sub>
                        <m:sup/>
                        <m:e>
                          <m:r>
                            <a:rPr lang="en-US" sz="2800" i="1">
                              <a:latin typeface="Cambria Math" panose="02040503050406030204" pitchFamily="18" charset="0"/>
                              <a:ea typeface="Cambria Math" panose="02040503050406030204" pitchFamily="18" charset="0"/>
                            </a:rPr>
                            <m:t>ℋ</m:t>
                          </m:r>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i="1">
                                      <a:latin typeface="Cambria Math" panose="02040503050406030204" pitchFamily="18" charset="0"/>
                                      <a:ea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𝑗</m:t>
                                  </m:r>
                                </m:sub>
                              </m:sSub>
                            </m:e>
                          </m:d>
                        </m:e>
                      </m:nary>
                      <m:r>
                        <a:rPr lang="en-US" sz="2800" b="0" i="1" smtClean="0">
                          <a:latin typeface="Cambria Math" panose="02040503050406030204" pitchFamily="18" charset="0"/>
                          <a:ea typeface="Cambria Math" panose="02040503050406030204" pitchFamily="18" charset="0"/>
                        </a:rPr>
                        <m:t>+</m:t>
                      </m:r>
                      <m:nary>
                        <m:naryPr>
                          <m:chr m:val="∑"/>
                          <m:supHide m:val="on"/>
                          <m:ctrlPr>
                            <a:rPr lang="en-US" sz="2800" i="1">
                              <a:latin typeface="Cambria Math" panose="02040503050406030204" pitchFamily="18" charset="0"/>
                              <a:ea typeface="Cambria Math" panose="02040503050406030204" pitchFamily="18" charset="0"/>
                            </a:rPr>
                          </m:ctrlPr>
                        </m:naryPr>
                        <m:sub>
                          <m:r>
                            <m:rPr>
                              <m:brk m:alnAt="7"/>
                            </m:rPr>
                            <a:rPr lang="en-US" sz="2800" i="1">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𝑢</m:t>
                          </m:r>
                        </m:sub>
                        <m:sup/>
                        <m:e>
                          <m:r>
                            <a:rPr lang="en-US" sz="2800" i="1">
                              <a:latin typeface="Cambria Math" panose="02040503050406030204" pitchFamily="18" charset="0"/>
                              <a:ea typeface="Cambria Math" panose="02040503050406030204" pitchFamily="18" charset="0"/>
                            </a:rPr>
                            <m:t>ℋ</m:t>
                          </m:r>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i="1">
                                      <a:latin typeface="Cambria Math" panose="02040503050406030204" pitchFamily="18" charset="0"/>
                                      <a:ea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𝑗</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𝑢</m:t>
                                  </m:r>
                                </m:sub>
                              </m:sSub>
                            </m:e>
                          </m:d>
                        </m:e>
                      </m:nary>
                      <m:r>
                        <a:rPr lang="en-US" sz="2800" b="0" i="1" smtClean="0">
                          <a:latin typeface="Cambria Math" panose="02040503050406030204" pitchFamily="18" charset="0"/>
                          <a:ea typeface="Cambria Math" panose="02040503050406030204" pitchFamily="18" charset="0"/>
                        </a:rPr>
                        <m:t>+</m:t>
                      </m:r>
                      <m:nary>
                        <m:naryPr>
                          <m:chr m:val="∑"/>
                          <m:supHide m:val="on"/>
                          <m:ctrlPr>
                            <a:rPr lang="en-US" sz="2800" b="0" i="1" smtClean="0">
                              <a:latin typeface="Cambria Math" panose="02040503050406030204" pitchFamily="18" charset="0"/>
                              <a:ea typeface="Cambria Math" panose="02040503050406030204" pitchFamily="18" charset="0"/>
                            </a:rPr>
                          </m:ctrlPr>
                        </m:naryPr>
                        <m:sub>
                          <m:r>
                            <m:rPr>
                              <m:brk m:alnAt="7"/>
                            </m:rPr>
                            <a:rPr lang="en-US" sz="2800" b="0" i="1" smtClean="0">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𝑢</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𝑣</m:t>
                          </m:r>
                        </m:sub>
                        <m:sup/>
                        <m:e>
                          <m:r>
                            <a:rPr lang="en-US" sz="2800" b="0" i="1" smtClean="0">
                              <a:latin typeface="Cambria Math" panose="02040503050406030204" pitchFamily="18" charset="0"/>
                              <a:ea typeface="Cambria Math" panose="02040503050406030204" pitchFamily="18" charset="0"/>
                            </a:rPr>
                            <m:t>ℋ</m:t>
                          </m:r>
                          <m:d>
                            <m:dPr>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𝑗</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𝑢</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𝑣</m:t>
                                  </m:r>
                                </m:sub>
                              </m:sSub>
                            </m:e>
                          </m:d>
                        </m:e>
                      </m:nary>
                    </m:oMath>
                  </m:oMathPara>
                </a14:m>
                <a:endParaRPr lang="en-ES" sz="2800" dirty="0"/>
              </a:p>
            </p:txBody>
          </p:sp>
        </mc:Choice>
        <mc:Fallback xmlns="">
          <p:sp>
            <p:nvSpPr>
              <p:cNvPr id="6" name="TextBox 5">
                <a:extLst>
                  <a:ext uri="{FF2B5EF4-FFF2-40B4-BE49-F238E27FC236}">
                    <a16:creationId xmlns:a16="http://schemas.microsoft.com/office/drawing/2014/main" id="{7566A85A-6EA5-1CE5-74F1-413199A89D3A}"/>
                  </a:ext>
                </a:extLst>
              </p:cNvPr>
              <p:cNvSpPr txBox="1">
                <a:spLocks noRot="1" noChangeAspect="1" noMove="1" noResize="1" noEditPoints="1" noAdjustHandles="1" noChangeArrowheads="1" noChangeShapeType="1" noTextEdit="1"/>
              </p:cNvSpPr>
              <p:nvPr/>
            </p:nvSpPr>
            <p:spPr>
              <a:xfrm>
                <a:off x="363307" y="3560020"/>
                <a:ext cx="11465383" cy="1094339"/>
              </a:xfrm>
              <a:prstGeom prst="rect">
                <a:avLst/>
              </a:prstGeom>
              <a:blipFill>
                <a:blip r:embed="rId3"/>
                <a:stretch>
                  <a:fillRect l="-3872" t="-140230" b="-188506"/>
                </a:stretch>
              </a:blipFill>
            </p:spPr>
            <p:txBody>
              <a:bodyPr/>
              <a:lstStyle/>
              <a:p>
                <a:r>
                  <a:rPr lang="en-ES">
                    <a:noFill/>
                  </a:rPr>
                  <a:t> </a:t>
                </a:r>
              </a:p>
            </p:txBody>
          </p:sp>
        </mc:Fallback>
      </mc:AlternateContent>
      <p:sp>
        <p:nvSpPr>
          <p:cNvPr id="7" name="Slide Number Placeholder 6">
            <a:extLst>
              <a:ext uri="{FF2B5EF4-FFF2-40B4-BE49-F238E27FC236}">
                <a16:creationId xmlns:a16="http://schemas.microsoft.com/office/drawing/2014/main" id="{FBA9A92B-4B6B-32AE-C820-E7889073A1DC}"/>
              </a:ext>
            </a:extLst>
          </p:cNvPr>
          <p:cNvSpPr>
            <a:spLocks noGrp="1"/>
          </p:cNvSpPr>
          <p:nvPr>
            <p:ph type="sldNum" sz="quarter" idx="12"/>
          </p:nvPr>
        </p:nvSpPr>
        <p:spPr/>
        <p:txBody>
          <a:bodyPr/>
          <a:lstStyle/>
          <a:p>
            <a:fld id="{C7789421-EDE7-A34A-8D84-B4AE70D83498}" type="slidenum">
              <a:rPr lang="en-ES" smtClean="0"/>
              <a:t>12</a:t>
            </a:fld>
            <a:endParaRPr lang="en-E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7E963FC-8AFF-C67A-4D5C-63320D5F5988}"/>
                  </a:ext>
                </a:extLst>
              </p:cNvPr>
              <p:cNvSpPr txBox="1"/>
              <p:nvPr/>
            </p:nvSpPr>
            <p:spPr>
              <a:xfrm>
                <a:off x="2681748" y="5438072"/>
                <a:ext cx="6169742" cy="11708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ℋ</m:t>
                      </m:r>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i="1">
                                  <a:latin typeface="Cambria Math" panose="02040503050406030204" pitchFamily="18" charset="0"/>
                                  <a:ea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0" i="1" smtClean="0">
                                  <a:latin typeface="Cambria Math" panose="02040503050406030204" pitchFamily="18" charset="0"/>
                                  <a:ea typeface="Cambria Math" panose="02040503050406030204" pitchFamily="18" charset="0"/>
                                </a:rPr>
                                <m:t>𝑗</m:t>
                              </m:r>
                            </m:sub>
                          </m:sSub>
                        </m:e>
                      </m:d>
                      <m:r>
                        <a:rPr lang="en-US" sz="2800" b="0" i="1" smtClean="0">
                          <a:latin typeface="Cambria Math" panose="02040503050406030204" pitchFamily="18" charset="0"/>
                          <a:ea typeface="Cambria Math" panose="02040503050406030204" pitchFamily="18" charset="0"/>
                        </a:rPr>
                        <m:t>=</m:t>
                      </m:r>
                      <m:nary>
                        <m:naryPr>
                          <m:chr m:val="∑"/>
                          <m:supHide m:val="on"/>
                          <m:ctrlPr>
                            <a:rPr lang="en-US" sz="2800" b="0" i="1" smtClean="0">
                              <a:latin typeface="Cambria Math" panose="02040503050406030204" pitchFamily="18" charset="0"/>
                              <a:ea typeface="Cambria Math" panose="02040503050406030204" pitchFamily="18" charset="0"/>
                            </a:rPr>
                          </m:ctrlPr>
                        </m:naryPr>
                        <m:sub>
                          <m:r>
                            <m:rPr>
                              <m:brk m:alnAt="7"/>
                            </m:rP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𝑙</m:t>
                          </m:r>
                        </m:sub>
                        <m:sup/>
                        <m:e>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𝐽</m:t>
                              </m:r>
                            </m:e>
                            <m:sub>
                              <m:r>
                                <a:rPr lang="en-US" sz="2800" b="0" i="1" smtClean="0">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sub>
                            <m:sup>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𝑙</m:t>
                              </m:r>
                            </m:sup>
                          </m:sSubSup>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m:t>
                              </m:r>
                            </m:e>
                            <m:sub>
                              <m:r>
                                <a:rPr lang="en-US" sz="2800" b="0" i="1" smtClean="0">
                                  <a:latin typeface="Cambria Math" panose="02040503050406030204" pitchFamily="18" charset="0"/>
                                  <a:ea typeface="Cambria Math" panose="02040503050406030204" pitchFamily="18" charset="0"/>
                                </a:rPr>
                                <m:t>𝑖</m:t>
                              </m:r>
                            </m:sub>
                            <m:sup>
                              <m:r>
                                <a:rPr lang="en-US" sz="2800" b="0" i="1" smtClean="0">
                                  <a:latin typeface="Cambria Math" panose="02040503050406030204" pitchFamily="18" charset="0"/>
                                  <a:ea typeface="Cambria Math" panose="02040503050406030204" pitchFamily="18" charset="0"/>
                                </a:rPr>
                                <m:t>𝑘</m:t>
                              </m:r>
                            </m:sup>
                          </m:sSubSup>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m:t>
                              </m:r>
                            </m:e>
                            <m:sub>
                              <m:r>
                                <a:rPr lang="en-US" sz="2800" b="0" i="1" smtClean="0">
                                  <a:latin typeface="Cambria Math" panose="02040503050406030204" pitchFamily="18" charset="0"/>
                                  <a:ea typeface="Cambria Math" panose="02040503050406030204" pitchFamily="18" charset="0"/>
                                </a:rPr>
                                <m:t>𝑗</m:t>
                              </m:r>
                            </m:sub>
                            <m:sup>
                              <m:r>
                                <a:rPr lang="en-US" sz="2800" b="0" i="1" smtClean="0">
                                  <a:latin typeface="Cambria Math" panose="02040503050406030204" pitchFamily="18" charset="0"/>
                                  <a:ea typeface="Cambria Math" panose="02040503050406030204" pitchFamily="18" charset="0"/>
                                </a:rPr>
                                <m:t>𝑙</m:t>
                              </m:r>
                            </m:sup>
                          </m:sSubSup>
                        </m:e>
                      </m:nary>
                    </m:oMath>
                  </m:oMathPara>
                </a14:m>
                <a:endParaRPr lang="en-ES" sz="2800" dirty="0"/>
              </a:p>
            </p:txBody>
          </p:sp>
        </mc:Choice>
        <mc:Fallback xmlns="">
          <p:sp>
            <p:nvSpPr>
              <p:cNvPr id="9" name="TextBox 8">
                <a:extLst>
                  <a:ext uri="{FF2B5EF4-FFF2-40B4-BE49-F238E27FC236}">
                    <a16:creationId xmlns:a16="http://schemas.microsoft.com/office/drawing/2014/main" id="{87E963FC-8AFF-C67A-4D5C-63320D5F5988}"/>
                  </a:ext>
                </a:extLst>
              </p:cNvPr>
              <p:cNvSpPr txBox="1">
                <a:spLocks noRot="1" noChangeAspect="1" noMove="1" noResize="1" noEditPoints="1" noAdjustHandles="1" noChangeArrowheads="1" noChangeShapeType="1" noTextEdit="1"/>
              </p:cNvSpPr>
              <p:nvPr/>
            </p:nvSpPr>
            <p:spPr>
              <a:xfrm>
                <a:off x="2681748" y="5438072"/>
                <a:ext cx="6169742" cy="1170898"/>
              </a:xfrm>
              <a:prstGeom prst="rect">
                <a:avLst/>
              </a:prstGeom>
              <a:blipFill>
                <a:blip r:embed="rId4"/>
                <a:stretch>
                  <a:fillRect t="-126882" b="-174194"/>
                </a:stretch>
              </a:blipFill>
            </p:spPr>
            <p:txBody>
              <a:bodyPr/>
              <a:lstStyle/>
              <a:p>
                <a:r>
                  <a:rPr lang="en-ES">
                    <a:noFill/>
                  </a:rPr>
                  <a:t> </a:t>
                </a:r>
              </a:p>
            </p:txBody>
          </p:sp>
        </mc:Fallback>
      </mc:AlternateContent>
    </p:spTree>
    <p:extLst>
      <p:ext uri="{BB962C8B-B14F-4D97-AF65-F5344CB8AC3E}">
        <p14:creationId xmlns:p14="http://schemas.microsoft.com/office/powerpoint/2010/main" val="217982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572A4B-2AB2-2C36-D281-281487667247}"/>
                  </a:ext>
                </a:extLst>
              </p:cNvPr>
              <p:cNvSpPr txBox="1"/>
              <p:nvPr/>
            </p:nvSpPr>
            <p:spPr>
              <a:xfrm>
                <a:off x="2695101" y="1055903"/>
                <a:ext cx="6801798" cy="1568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4000" i="1" smtClean="0">
                          <a:latin typeface="Cambria Math" panose="02040503050406030204" pitchFamily="18" charset="0"/>
                          <a:ea typeface="Cambria Math" panose="02040503050406030204" pitchFamily="18" charset="0"/>
                        </a:rPr>
                        <m:t>ℋ</m:t>
                      </m:r>
                      <m:r>
                        <a:rPr lang="en-US" sz="4000" b="0" i="1" smtClean="0">
                          <a:latin typeface="Cambria Math" panose="02040503050406030204" pitchFamily="18" charset="0"/>
                          <a:ea typeface="Cambria Math" panose="02040503050406030204" pitchFamily="18" charset="0"/>
                        </a:rPr>
                        <m:t>=</m:t>
                      </m:r>
                      <m:nary>
                        <m:naryPr>
                          <m:chr m:val="∑"/>
                          <m:supHide m:val="on"/>
                          <m:ctrlPr>
                            <a:rPr lang="en-US" sz="4000" b="0" i="1" smtClean="0">
                              <a:latin typeface="Cambria Math" panose="02040503050406030204" pitchFamily="18" charset="0"/>
                              <a:ea typeface="Cambria Math" panose="02040503050406030204" pitchFamily="18" charset="0"/>
                            </a:rPr>
                          </m:ctrlPr>
                        </m:naryPr>
                        <m:sub>
                          <m:r>
                            <m:rPr>
                              <m:brk m:alnAt="7"/>
                            </m:rPr>
                            <a:rPr lang="en-US" sz="4000" b="0" i="1" smtClean="0">
                              <a:latin typeface="Cambria Math" panose="02040503050406030204" pitchFamily="18" charset="0"/>
                              <a:ea typeface="Cambria Math" panose="02040503050406030204" pitchFamily="18" charset="0"/>
                            </a:rPr>
                            <m:t>𝜇</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𝜈</m:t>
                          </m:r>
                          <m:r>
                            <a:rPr lang="en-US" sz="4000" b="0" i="1" smtClean="0">
                              <a:solidFill>
                                <a:schemeClr val="bg1"/>
                              </a:solidFill>
                              <a:latin typeface="Cambria Math" panose="02040503050406030204" pitchFamily="18" charset="0"/>
                              <a:ea typeface="Cambria Math" panose="02040503050406030204" pitchFamily="18" charset="0"/>
                            </a:rPr>
                            <m:t>,</m:t>
                          </m:r>
                          <m:r>
                            <a:rPr lang="en-US" sz="4000" b="0" i="1" smtClean="0">
                              <a:solidFill>
                                <a:schemeClr val="bg1"/>
                              </a:solidFill>
                              <a:latin typeface="Cambria Math" panose="02040503050406030204" pitchFamily="18" charset="0"/>
                              <a:ea typeface="Cambria Math" panose="02040503050406030204" pitchFamily="18" charset="0"/>
                            </a:rPr>
                            <m:t>𝛼</m:t>
                          </m:r>
                          <m:r>
                            <a:rPr lang="en-US" sz="4000" b="0" i="1" smtClean="0">
                              <a:solidFill>
                                <a:schemeClr val="bg1"/>
                              </a:solidFill>
                              <a:latin typeface="Cambria Math" panose="02040503050406030204" pitchFamily="18" charset="0"/>
                              <a:ea typeface="Cambria Math" panose="02040503050406030204" pitchFamily="18" charset="0"/>
                            </a:rPr>
                            <m:t>,</m:t>
                          </m:r>
                          <m:r>
                            <a:rPr lang="en-US" sz="4000" b="0" i="1" smtClean="0">
                              <a:solidFill>
                                <a:schemeClr val="bg1"/>
                              </a:solidFill>
                              <a:latin typeface="Cambria Math" panose="02040503050406030204" pitchFamily="18" charset="0"/>
                              <a:ea typeface="Cambria Math" panose="02040503050406030204" pitchFamily="18" charset="0"/>
                            </a:rPr>
                            <m:t>𝛽</m:t>
                          </m:r>
                        </m:sub>
                        <m:sup/>
                        <m:e>
                          <m:sSub>
                            <m:sSubPr>
                              <m:ctrlPr>
                                <a:rPr lang="en-US" sz="4000" b="0" i="1" smtClean="0">
                                  <a:solidFill>
                                    <a:schemeClr val="bg1"/>
                                  </a:solidFill>
                                  <a:latin typeface="Cambria Math" panose="02040503050406030204" pitchFamily="18" charset="0"/>
                                  <a:ea typeface="Cambria Math" panose="02040503050406030204" pitchFamily="18" charset="0"/>
                                </a:rPr>
                              </m:ctrlPr>
                            </m:sSubPr>
                            <m:e>
                              <m:r>
                                <a:rPr lang="en-US" sz="4000" b="0" i="1" smtClean="0">
                                  <a:solidFill>
                                    <a:schemeClr val="bg1"/>
                                  </a:solidFill>
                                  <a:latin typeface="Cambria Math" panose="02040503050406030204" pitchFamily="18" charset="0"/>
                                  <a:ea typeface="Cambria Math" panose="02040503050406030204" pitchFamily="18" charset="0"/>
                                </a:rPr>
                                <m:t>𝐽</m:t>
                              </m:r>
                            </m:e>
                            <m:sub>
                              <m:r>
                                <a:rPr lang="en-US" sz="4000" b="0" i="1" smtClean="0">
                                  <a:solidFill>
                                    <a:schemeClr val="bg1"/>
                                  </a:solidFill>
                                  <a:latin typeface="Cambria Math" panose="02040503050406030204" pitchFamily="18" charset="0"/>
                                  <a:ea typeface="Cambria Math" panose="02040503050406030204" pitchFamily="18" charset="0"/>
                                </a:rPr>
                                <m:t>𝜈</m:t>
                              </m:r>
                              <m:r>
                                <a:rPr lang="en-US" sz="4000" b="0" i="1" smtClean="0">
                                  <a:solidFill>
                                    <a:schemeClr val="bg1"/>
                                  </a:solidFill>
                                  <a:latin typeface="Cambria Math" panose="02040503050406030204" pitchFamily="18" charset="0"/>
                                  <a:ea typeface="Cambria Math" panose="02040503050406030204" pitchFamily="18" charset="0"/>
                                </a:rPr>
                                <m:t>,</m:t>
                              </m:r>
                              <m:r>
                                <a:rPr lang="en-US" sz="4000" b="0" i="1" smtClean="0">
                                  <a:solidFill>
                                    <a:schemeClr val="bg1"/>
                                  </a:solidFill>
                                  <a:latin typeface="Cambria Math" panose="02040503050406030204" pitchFamily="18" charset="0"/>
                                  <a:ea typeface="Cambria Math" panose="02040503050406030204" pitchFamily="18" charset="0"/>
                                </a:rPr>
                                <m:t>𝛼</m:t>
                              </m:r>
                              <m:r>
                                <a:rPr lang="en-US" sz="4000" b="0" i="1" smtClean="0">
                                  <a:solidFill>
                                    <a:schemeClr val="bg1"/>
                                  </a:solidFill>
                                  <a:latin typeface="Cambria Math" panose="02040503050406030204" pitchFamily="18" charset="0"/>
                                  <a:ea typeface="Cambria Math" panose="02040503050406030204" pitchFamily="18" charset="0"/>
                                </a:rPr>
                                <m:t>,</m:t>
                              </m:r>
                              <m:r>
                                <a:rPr lang="en-US" sz="4000" b="0" i="1" smtClean="0">
                                  <a:solidFill>
                                    <a:schemeClr val="bg1"/>
                                  </a:solidFill>
                                  <a:latin typeface="Cambria Math" panose="02040503050406030204" pitchFamily="18" charset="0"/>
                                  <a:ea typeface="Cambria Math" panose="02040503050406030204" pitchFamily="18" charset="0"/>
                                </a:rPr>
                                <m:t>𝛽</m:t>
                              </m:r>
                            </m:sub>
                          </m:sSub>
                          <m:d>
                            <m:dPr>
                              <m:ctrlPr>
                                <a:rPr lang="en-US" sz="4000" b="0" i="1" smtClean="0">
                                  <a:latin typeface="Cambria Math" panose="02040503050406030204" pitchFamily="18" charset="0"/>
                                  <a:ea typeface="Cambria Math" panose="02040503050406030204" pitchFamily="18" charset="0"/>
                                </a:rPr>
                              </m:ctrlPr>
                            </m:dPr>
                            <m:e>
                              <m:sSub>
                                <m:sSubPr>
                                  <m:ctrlPr>
                                    <a:rPr lang="en-US" sz="4000" i="1" smtClean="0">
                                      <a:solidFill>
                                        <a:schemeClr val="bg1"/>
                                      </a:solidFill>
                                      <a:latin typeface="Cambria Math" panose="02040503050406030204" pitchFamily="18" charset="0"/>
                                      <a:ea typeface="Cambria Math" panose="02040503050406030204" pitchFamily="18" charset="0"/>
                                    </a:rPr>
                                  </m:ctrlPr>
                                </m:sSubPr>
                                <m:e>
                                  <m:r>
                                    <a:rPr lang="en-US" sz="4000" b="1" i="1" smtClean="0">
                                      <a:solidFill>
                                        <a:schemeClr val="tx1"/>
                                      </a:solidFill>
                                      <a:latin typeface="Cambria Math" panose="02040503050406030204" pitchFamily="18" charset="0"/>
                                      <a:ea typeface="Cambria Math" panose="02040503050406030204" pitchFamily="18" charset="0"/>
                                    </a:rPr>
                                    <m:t>𝑺</m:t>
                                  </m:r>
                                </m:e>
                                <m:sub>
                                  <m:r>
                                    <a:rPr lang="en-US" sz="4000" i="1" smtClean="0">
                                      <a:solidFill>
                                        <a:schemeClr val="tx1"/>
                                      </a:solidFill>
                                      <a:latin typeface="Cambria Math" panose="02040503050406030204" pitchFamily="18" charset="0"/>
                                      <a:ea typeface="Cambria Math" panose="02040503050406030204" pitchFamily="18" charset="0"/>
                                    </a:rPr>
                                    <m:t>𝜇</m:t>
                                  </m:r>
                                  <m:r>
                                    <a:rPr lang="en-US" sz="4000" i="1">
                                      <a:solidFill>
                                        <a:schemeClr val="bg1"/>
                                      </a:solidFill>
                                      <a:latin typeface="Cambria Math" panose="02040503050406030204" pitchFamily="18" charset="0"/>
                                      <a:ea typeface="Cambria Math" panose="02040503050406030204" pitchFamily="18" charset="0"/>
                                    </a:rPr>
                                    <m:t>,</m:t>
                                  </m:r>
                                  <m:r>
                                    <a:rPr lang="en-US" sz="4000" i="1">
                                      <a:solidFill>
                                        <a:schemeClr val="bg1"/>
                                      </a:solidFill>
                                      <a:latin typeface="Cambria Math" panose="02040503050406030204" pitchFamily="18" charset="0"/>
                                      <a:ea typeface="Cambria Math" panose="02040503050406030204" pitchFamily="18" charset="0"/>
                                    </a:rPr>
                                    <m:t>𝛼</m:t>
                                  </m:r>
                                </m:sub>
                              </m:sSub>
                              <m:r>
                                <a:rPr lang="en-US" sz="4000" i="1" smtClean="0">
                                  <a:solidFill>
                                    <a:schemeClr val="tx1"/>
                                  </a:solidFill>
                                  <a:latin typeface="Cambria Math" panose="02040503050406030204" pitchFamily="18" charset="0"/>
                                  <a:ea typeface="Cambria Math" panose="02040503050406030204" pitchFamily="18" charset="0"/>
                                </a:rPr>
                                <m:t>∙</m:t>
                              </m:r>
                              <m:sSub>
                                <m:sSubPr>
                                  <m:ctrlPr>
                                    <a:rPr lang="en-US" sz="4000" i="1" smtClean="0">
                                      <a:solidFill>
                                        <a:schemeClr val="bg1"/>
                                      </a:solidFill>
                                      <a:latin typeface="Cambria Math" panose="02040503050406030204" pitchFamily="18" charset="0"/>
                                      <a:ea typeface="Cambria Math" panose="02040503050406030204" pitchFamily="18" charset="0"/>
                                    </a:rPr>
                                  </m:ctrlPr>
                                </m:sSubPr>
                                <m:e>
                                  <m:r>
                                    <a:rPr lang="en-US" sz="4000" b="1" i="1" smtClean="0">
                                      <a:solidFill>
                                        <a:schemeClr val="tx1"/>
                                      </a:solidFill>
                                      <a:latin typeface="Cambria Math" panose="02040503050406030204" pitchFamily="18" charset="0"/>
                                      <a:ea typeface="Cambria Math" panose="02040503050406030204" pitchFamily="18" charset="0"/>
                                    </a:rPr>
                                    <m:t>𝑺</m:t>
                                  </m:r>
                                </m:e>
                                <m:sub>
                                  <m:r>
                                    <a:rPr lang="en-US" sz="4000" i="1" smtClean="0">
                                      <a:solidFill>
                                        <a:schemeClr val="tx1"/>
                                      </a:solidFill>
                                      <a:latin typeface="Cambria Math" panose="02040503050406030204" pitchFamily="18" charset="0"/>
                                      <a:ea typeface="Cambria Math" panose="02040503050406030204" pitchFamily="18" charset="0"/>
                                    </a:rPr>
                                    <m:t>𝜇</m:t>
                                  </m:r>
                                  <m:r>
                                    <a:rPr lang="en-US" sz="4000" i="1" smtClean="0">
                                      <a:solidFill>
                                        <a:schemeClr val="tx1"/>
                                      </a:solidFill>
                                      <a:latin typeface="Cambria Math" panose="02040503050406030204" pitchFamily="18" charset="0"/>
                                      <a:ea typeface="Cambria Math" panose="02040503050406030204" pitchFamily="18" charset="0"/>
                                    </a:rPr>
                                    <m:t>+</m:t>
                                  </m:r>
                                  <m:r>
                                    <a:rPr lang="en-US" sz="4000" i="1" smtClean="0">
                                      <a:solidFill>
                                        <a:schemeClr val="tx1"/>
                                      </a:solidFill>
                                      <a:latin typeface="Cambria Math" panose="02040503050406030204" pitchFamily="18" charset="0"/>
                                      <a:ea typeface="Cambria Math" panose="02040503050406030204" pitchFamily="18" charset="0"/>
                                    </a:rPr>
                                    <m:t>𝜈</m:t>
                                  </m:r>
                                  <m:r>
                                    <a:rPr lang="en-US" sz="4000" i="1">
                                      <a:solidFill>
                                        <a:schemeClr val="bg1"/>
                                      </a:solidFill>
                                      <a:latin typeface="Cambria Math" panose="02040503050406030204" pitchFamily="18" charset="0"/>
                                      <a:ea typeface="Cambria Math" panose="02040503050406030204" pitchFamily="18" charset="0"/>
                                    </a:rPr>
                                    <m:t>,</m:t>
                                  </m:r>
                                  <m:r>
                                    <a:rPr lang="en-US" sz="4000" i="1">
                                      <a:solidFill>
                                        <a:schemeClr val="bg1"/>
                                      </a:solidFill>
                                      <a:latin typeface="Cambria Math" panose="02040503050406030204" pitchFamily="18" charset="0"/>
                                      <a:ea typeface="Cambria Math" panose="02040503050406030204" pitchFamily="18" charset="0"/>
                                    </a:rPr>
                                    <m:t>𝛽</m:t>
                                  </m:r>
                                </m:sub>
                              </m:sSub>
                            </m:e>
                          </m:d>
                        </m:e>
                      </m:nary>
                    </m:oMath>
                  </m:oMathPara>
                </a14:m>
                <a:endParaRPr lang="en-ES" sz="4000" dirty="0"/>
              </a:p>
            </p:txBody>
          </p:sp>
        </mc:Choice>
        <mc:Fallback xmlns="">
          <p:sp>
            <p:nvSpPr>
              <p:cNvPr id="3" name="TextBox 2">
                <a:extLst>
                  <a:ext uri="{FF2B5EF4-FFF2-40B4-BE49-F238E27FC236}">
                    <a16:creationId xmlns:a16="http://schemas.microsoft.com/office/drawing/2014/main" id="{B1572A4B-2AB2-2C36-D281-281487667247}"/>
                  </a:ext>
                </a:extLst>
              </p:cNvPr>
              <p:cNvSpPr txBox="1">
                <a:spLocks noRot="1" noChangeAspect="1" noMove="1" noResize="1" noEditPoints="1" noAdjustHandles="1" noChangeArrowheads="1" noChangeShapeType="1" noTextEdit="1"/>
              </p:cNvSpPr>
              <p:nvPr/>
            </p:nvSpPr>
            <p:spPr>
              <a:xfrm>
                <a:off x="2695101" y="1055903"/>
                <a:ext cx="6801798" cy="1568571"/>
              </a:xfrm>
              <a:prstGeom prst="rect">
                <a:avLst/>
              </a:prstGeom>
              <a:blipFill>
                <a:blip r:embed="rId3"/>
                <a:stretch>
                  <a:fillRect l="-6157" t="-141935" b="-188710"/>
                </a:stretch>
              </a:blipFill>
            </p:spPr>
            <p:txBody>
              <a:bodyPr/>
              <a:lstStyle/>
              <a:p>
                <a:r>
                  <a:rPr lang="en-ES">
                    <a:noFill/>
                  </a:rPr>
                  <a:t> </a:t>
                </a:r>
              </a:p>
            </p:txBody>
          </p:sp>
        </mc:Fallback>
      </mc:AlternateContent>
      <p:sp>
        <p:nvSpPr>
          <p:cNvPr id="4" name="Rectangle 3">
            <a:extLst>
              <a:ext uri="{FF2B5EF4-FFF2-40B4-BE49-F238E27FC236}">
                <a16:creationId xmlns:a16="http://schemas.microsoft.com/office/drawing/2014/main" id="{C5D53946-F58B-743D-9420-4CC4ABD6122C}"/>
              </a:ext>
            </a:extLst>
          </p:cNvPr>
          <p:cNvSpPr/>
          <p:nvPr/>
        </p:nvSpPr>
        <p:spPr>
          <a:xfrm>
            <a:off x="3334117" y="3794985"/>
            <a:ext cx="2497515" cy="2497515"/>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1EE1AC-F90B-8972-9B67-CC5C5661D485}"/>
                  </a:ext>
                </a:extLst>
              </p:cNvPr>
              <p:cNvSpPr txBox="1"/>
              <p:nvPr/>
            </p:nvSpPr>
            <p:spPr>
              <a:xfrm>
                <a:off x="3974841" y="3340359"/>
                <a:ext cx="1338380" cy="369332"/>
              </a:xfrm>
              <a:prstGeom prst="rect">
                <a:avLst/>
              </a:prstGeom>
              <a:noFill/>
            </p:spPr>
            <p:txBody>
              <a:bodyPr wrap="none" rtlCol="0">
                <a:spAutoFit/>
              </a:bodyPr>
              <a:lstStyle/>
              <a:p>
                <a:r>
                  <a:rPr lang="en-ES" dirty="0">
                    <a:solidFill>
                      <a:schemeClr val="accent1">
                        <a:lumMod val="60000"/>
                        <a:lumOff val="40000"/>
                      </a:schemeClr>
                    </a:solidFill>
                  </a:rPr>
                  <a:t>Cell index: </a:t>
                </a:r>
                <a14:m>
                  <m:oMath xmlns:m="http://schemas.openxmlformats.org/officeDocument/2006/math">
                    <m:r>
                      <a:rPr lang="en-ES" i="1" smtClean="0">
                        <a:solidFill>
                          <a:schemeClr val="accent1">
                            <a:lumMod val="60000"/>
                            <a:lumOff val="40000"/>
                          </a:schemeClr>
                        </a:solidFill>
                        <a:latin typeface="Cambria Math" panose="02040503050406030204" pitchFamily="18" charset="0"/>
                        <a:ea typeface="Cambria Math" panose="02040503050406030204" pitchFamily="18" charset="0"/>
                      </a:rPr>
                      <m:t>𝜇</m:t>
                    </m:r>
                  </m:oMath>
                </a14:m>
                <a:endParaRPr lang="en-ES" dirty="0">
                  <a:solidFill>
                    <a:schemeClr val="accent1">
                      <a:lumMod val="60000"/>
                      <a:lumOff val="40000"/>
                    </a:schemeClr>
                  </a:solidFill>
                </a:endParaRPr>
              </a:p>
            </p:txBody>
          </p:sp>
        </mc:Choice>
        <mc:Fallback xmlns="">
          <p:sp>
            <p:nvSpPr>
              <p:cNvPr id="7" name="TextBox 6">
                <a:extLst>
                  <a:ext uri="{FF2B5EF4-FFF2-40B4-BE49-F238E27FC236}">
                    <a16:creationId xmlns:a16="http://schemas.microsoft.com/office/drawing/2014/main" id="{5D1EE1AC-F90B-8972-9B67-CC5C5661D485}"/>
                  </a:ext>
                </a:extLst>
              </p:cNvPr>
              <p:cNvSpPr txBox="1">
                <a:spLocks noRot="1" noChangeAspect="1" noMove="1" noResize="1" noEditPoints="1" noAdjustHandles="1" noChangeArrowheads="1" noChangeShapeType="1" noTextEdit="1"/>
              </p:cNvSpPr>
              <p:nvPr/>
            </p:nvSpPr>
            <p:spPr>
              <a:xfrm>
                <a:off x="3974841" y="3340359"/>
                <a:ext cx="1338380" cy="369332"/>
              </a:xfrm>
              <a:prstGeom prst="rect">
                <a:avLst/>
              </a:prstGeom>
              <a:blipFill>
                <a:blip r:embed="rId4"/>
                <a:stretch>
                  <a:fillRect l="-2804" t="-6667" b="-23333"/>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85D758-50F4-A2AB-2FDE-7390750A1737}"/>
                  </a:ext>
                </a:extLst>
              </p:cNvPr>
              <p:cNvSpPr txBox="1"/>
              <p:nvPr/>
            </p:nvSpPr>
            <p:spPr>
              <a:xfrm>
                <a:off x="6326521" y="3340359"/>
                <a:ext cx="1737848" cy="369332"/>
              </a:xfrm>
              <a:prstGeom prst="rect">
                <a:avLst/>
              </a:prstGeom>
              <a:noFill/>
            </p:spPr>
            <p:txBody>
              <a:bodyPr wrap="none" rtlCol="0">
                <a:spAutoFit/>
              </a:bodyPr>
              <a:lstStyle/>
              <a:p>
                <a:r>
                  <a:rPr lang="en-ES" dirty="0">
                    <a:solidFill>
                      <a:schemeClr val="accent6">
                        <a:lumMod val="60000"/>
                        <a:lumOff val="40000"/>
                      </a:schemeClr>
                    </a:solidFill>
                  </a:rPr>
                  <a:t>Cell index: </a:t>
                </a:r>
                <a14:m>
                  <m:oMath xmlns:m="http://schemas.openxmlformats.org/officeDocument/2006/math">
                    <m:r>
                      <a:rPr lang="en-ES" i="1" smtClean="0">
                        <a:solidFill>
                          <a:schemeClr val="accent6">
                            <a:lumMod val="60000"/>
                            <a:lumOff val="40000"/>
                          </a:schemeClr>
                        </a:solidFill>
                        <a:latin typeface="Cambria Math" panose="02040503050406030204" pitchFamily="18" charset="0"/>
                        <a:ea typeface="Cambria Math" panose="02040503050406030204" pitchFamily="18" charset="0"/>
                      </a:rPr>
                      <m:t>𝜇</m:t>
                    </m:r>
                    <m:r>
                      <a:rPr lang="en-US" b="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en-US" b="0" i="1" smtClean="0">
                        <a:solidFill>
                          <a:schemeClr val="accent6">
                            <a:lumMod val="60000"/>
                            <a:lumOff val="40000"/>
                          </a:schemeClr>
                        </a:solidFill>
                        <a:latin typeface="Cambria Math" panose="02040503050406030204" pitchFamily="18" charset="0"/>
                        <a:ea typeface="Cambria Math" panose="02040503050406030204" pitchFamily="18" charset="0"/>
                      </a:rPr>
                      <m:t>𝜈</m:t>
                    </m:r>
                  </m:oMath>
                </a14:m>
                <a:endParaRPr lang="en-ES" dirty="0">
                  <a:solidFill>
                    <a:schemeClr val="accent6">
                      <a:lumMod val="60000"/>
                      <a:lumOff val="40000"/>
                    </a:schemeClr>
                  </a:solidFill>
                </a:endParaRPr>
              </a:p>
            </p:txBody>
          </p:sp>
        </mc:Choice>
        <mc:Fallback xmlns="">
          <p:sp>
            <p:nvSpPr>
              <p:cNvPr id="8" name="TextBox 7">
                <a:extLst>
                  <a:ext uri="{FF2B5EF4-FFF2-40B4-BE49-F238E27FC236}">
                    <a16:creationId xmlns:a16="http://schemas.microsoft.com/office/drawing/2014/main" id="{EB85D758-50F4-A2AB-2FDE-7390750A1737}"/>
                  </a:ext>
                </a:extLst>
              </p:cNvPr>
              <p:cNvSpPr txBox="1">
                <a:spLocks noRot="1" noChangeAspect="1" noMove="1" noResize="1" noEditPoints="1" noAdjustHandles="1" noChangeArrowheads="1" noChangeShapeType="1" noTextEdit="1"/>
              </p:cNvSpPr>
              <p:nvPr/>
            </p:nvSpPr>
            <p:spPr>
              <a:xfrm>
                <a:off x="6326521" y="3340359"/>
                <a:ext cx="1737848" cy="369332"/>
              </a:xfrm>
              <a:prstGeom prst="rect">
                <a:avLst/>
              </a:prstGeom>
              <a:blipFill>
                <a:blip r:embed="rId5"/>
                <a:stretch>
                  <a:fillRect l="-3623" t="-6667" b="-23333"/>
                </a:stretch>
              </a:blipFill>
            </p:spPr>
            <p:txBody>
              <a:bodyPr/>
              <a:lstStyle/>
              <a:p>
                <a:r>
                  <a:rPr lang="en-ES">
                    <a:noFill/>
                  </a:rPr>
                  <a:t> </a:t>
                </a:r>
              </a:p>
            </p:txBody>
          </p:sp>
        </mc:Fallback>
      </mc:AlternateContent>
      <p:sp>
        <p:nvSpPr>
          <p:cNvPr id="26" name="Rectangle 25">
            <a:extLst>
              <a:ext uri="{FF2B5EF4-FFF2-40B4-BE49-F238E27FC236}">
                <a16:creationId xmlns:a16="http://schemas.microsoft.com/office/drawing/2014/main" id="{EB927DC5-E156-EE90-4B9F-AAA99D00974C}"/>
              </a:ext>
            </a:extLst>
          </p:cNvPr>
          <p:cNvSpPr/>
          <p:nvPr/>
        </p:nvSpPr>
        <p:spPr>
          <a:xfrm>
            <a:off x="5940468" y="3794985"/>
            <a:ext cx="2497515" cy="2497515"/>
          </a:xfrm>
          <a:prstGeom prst="rect">
            <a:avLst/>
          </a:prstGeom>
          <a:noFill/>
          <a:ln w="762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35" name="Slide Number Placeholder 34">
            <a:extLst>
              <a:ext uri="{FF2B5EF4-FFF2-40B4-BE49-F238E27FC236}">
                <a16:creationId xmlns:a16="http://schemas.microsoft.com/office/drawing/2014/main" id="{9EB70024-B295-A3FF-DC66-7F75AC3AE8DC}"/>
              </a:ext>
            </a:extLst>
          </p:cNvPr>
          <p:cNvSpPr>
            <a:spLocks noGrp="1"/>
          </p:cNvSpPr>
          <p:nvPr>
            <p:ph type="sldNum" sz="quarter" idx="12"/>
          </p:nvPr>
        </p:nvSpPr>
        <p:spPr/>
        <p:txBody>
          <a:bodyPr/>
          <a:lstStyle/>
          <a:p>
            <a:fld id="{C7789421-EDE7-A34A-8D84-B4AE70D83498}" type="slidenum">
              <a:rPr lang="en-ES" smtClean="0"/>
              <a:t>13</a:t>
            </a:fld>
            <a:endParaRPr lang="en-ES" dirty="0"/>
          </a:p>
        </p:txBody>
      </p:sp>
      <p:sp>
        <p:nvSpPr>
          <p:cNvPr id="5" name="Title 1">
            <a:extLst>
              <a:ext uri="{FF2B5EF4-FFF2-40B4-BE49-F238E27FC236}">
                <a16:creationId xmlns:a16="http://schemas.microsoft.com/office/drawing/2014/main" id="{1C6BE37A-C38A-E372-8AF9-7ECBDCD28E7A}"/>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Spin Hamiltonian</a:t>
            </a:r>
            <a:endParaRPr lang="en-ES" sz="4400" dirty="0">
              <a:latin typeface="+mn-lt"/>
            </a:endParaRPr>
          </a:p>
        </p:txBody>
      </p:sp>
    </p:spTree>
    <p:extLst>
      <p:ext uri="{BB962C8B-B14F-4D97-AF65-F5344CB8AC3E}">
        <p14:creationId xmlns:p14="http://schemas.microsoft.com/office/powerpoint/2010/main" val="151195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572A4B-2AB2-2C36-D281-281487667247}"/>
                  </a:ext>
                </a:extLst>
              </p:cNvPr>
              <p:cNvSpPr txBox="1"/>
              <p:nvPr/>
            </p:nvSpPr>
            <p:spPr>
              <a:xfrm>
                <a:off x="2695101" y="1055903"/>
                <a:ext cx="6801798" cy="1568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4000" i="1" smtClean="0">
                          <a:latin typeface="Cambria Math" panose="02040503050406030204" pitchFamily="18" charset="0"/>
                          <a:ea typeface="Cambria Math" panose="02040503050406030204" pitchFamily="18" charset="0"/>
                        </a:rPr>
                        <m:t>ℋ</m:t>
                      </m:r>
                      <m:r>
                        <a:rPr lang="en-US" sz="4000" b="0" i="1" smtClean="0">
                          <a:latin typeface="Cambria Math" panose="02040503050406030204" pitchFamily="18" charset="0"/>
                          <a:ea typeface="Cambria Math" panose="02040503050406030204" pitchFamily="18" charset="0"/>
                        </a:rPr>
                        <m:t>=</m:t>
                      </m:r>
                      <m:nary>
                        <m:naryPr>
                          <m:chr m:val="∑"/>
                          <m:supHide m:val="on"/>
                          <m:ctrlPr>
                            <a:rPr lang="en-US" sz="4000" b="0" i="1" smtClean="0">
                              <a:latin typeface="Cambria Math" panose="02040503050406030204" pitchFamily="18" charset="0"/>
                              <a:ea typeface="Cambria Math" panose="02040503050406030204" pitchFamily="18" charset="0"/>
                            </a:rPr>
                          </m:ctrlPr>
                        </m:naryPr>
                        <m:sub>
                          <m:r>
                            <m:rPr>
                              <m:brk m:alnAt="7"/>
                            </m:rPr>
                            <a:rPr lang="en-US" sz="4000" b="0" i="1" smtClean="0">
                              <a:latin typeface="Cambria Math" panose="02040503050406030204" pitchFamily="18" charset="0"/>
                              <a:ea typeface="Cambria Math" panose="02040503050406030204" pitchFamily="18" charset="0"/>
                            </a:rPr>
                            <m:t>𝜇</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𝜈</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𝛼</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𝛽</m:t>
                          </m:r>
                        </m:sub>
                        <m:sup/>
                        <m:e>
                          <m:sSub>
                            <m:sSubPr>
                              <m:ctrlPr>
                                <a:rPr lang="en-US" sz="4000" b="0" i="1" smtClean="0">
                                  <a:solidFill>
                                    <a:schemeClr val="bg1"/>
                                  </a:solidFill>
                                  <a:latin typeface="Cambria Math" panose="02040503050406030204" pitchFamily="18" charset="0"/>
                                  <a:ea typeface="Cambria Math" panose="02040503050406030204" pitchFamily="18" charset="0"/>
                                </a:rPr>
                              </m:ctrlPr>
                            </m:sSubPr>
                            <m:e>
                              <m:r>
                                <a:rPr lang="en-US" sz="4000" b="0" i="1" smtClean="0">
                                  <a:solidFill>
                                    <a:schemeClr val="bg1"/>
                                  </a:solidFill>
                                  <a:latin typeface="Cambria Math" panose="02040503050406030204" pitchFamily="18" charset="0"/>
                                  <a:ea typeface="Cambria Math" panose="02040503050406030204" pitchFamily="18" charset="0"/>
                                </a:rPr>
                                <m:t>𝐽</m:t>
                              </m:r>
                            </m:e>
                            <m:sub>
                              <m:r>
                                <a:rPr lang="en-US" sz="4000" b="0" i="1" smtClean="0">
                                  <a:solidFill>
                                    <a:schemeClr val="bg1"/>
                                  </a:solidFill>
                                  <a:latin typeface="Cambria Math" panose="02040503050406030204" pitchFamily="18" charset="0"/>
                                  <a:ea typeface="Cambria Math" panose="02040503050406030204" pitchFamily="18" charset="0"/>
                                </a:rPr>
                                <m:t>𝜈</m:t>
                              </m:r>
                              <m:r>
                                <a:rPr lang="en-US" sz="4000" b="0" i="1" smtClean="0">
                                  <a:solidFill>
                                    <a:schemeClr val="bg1"/>
                                  </a:solidFill>
                                  <a:latin typeface="Cambria Math" panose="02040503050406030204" pitchFamily="18" charset="0"/>
                                  <a:ea typeface="Cambria Math" panose="02040503050406030204" pitchFamily="18" charset="0"/>
                                </a:rPr>
                                <m:t>,</m:t>
                              </m:r>
                              <m:r>
                                <a:rPr lang="en-US" sz="4000" b="0" i="1" smtClean="0">
                                  <a:solidFill>
                                    <a:schemeClr val="bg1"/>
                                  </a:solidFill>
                                  <a:latin typeface="Cambria Math" panose="02040503050406030204" pitchFamily="18" charset="0"/>
                                  <a:ea typeface="Cambria Math" panose="02040503050406030204" pitchFamily="18" charset="0"/>
                                </a:rPr>
                                <m:t>𝛼</m:t>
                              </m:r>
                              <m:r>
                                <a:rPr lang="en-US" sz="4000" b="0" i="1" smtClean="0">
                                  <a:solidFill>
                                    <a:schemeClr val="bg1"/>
                                  </a:solidFill>
                                  <a:latin typeface="Cambria Math" panose="02040503050406030204" pitchFamily="18" charset="0"/>
                                  <a:ea typeface="Cambria Math" panose="02040503050406030204" pitchFamily="18" charset="0"/>
                                </a:rPr>
                                <m:t>,</m:t>
                              </m:r>
                              <m:r>
                                <a:rPr lang="en-US" sz="4000" b="0" i="1" smtClean="0">
                                  <a:solidFill>
                                    <a:schemeClr val="bg1"/>
                                  </a:solidFill>
                                  <a:latin typeface="Cambria Math" panose="02040503050406030204" pitchFamily="18" charset="0"/>
                                  <a:ea typeface="Cambria Math" panose="02040503050406030204" pitchFamily="18" charset="0"/>
                                </a:rPr>
                                <m:t>𝛽</m:t>
                              </m:r>
                            </m:sub>
                          </m:sSub>
                          <m:d>
                            <m:dPr>
                              <m:ctrlPr>
                                <a:rPr lang="en-US" sz="4000" b="0" i="1" smtClean="0">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b="1" i="1">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𝜇</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𝛼</m:t>
                                  </m:r>
                                </m:sub>
                              </m:sSub>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1" i="1">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𝜇</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𝜈</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𝛽</m:t>
                                  </m:r>
                                </m:sub>
                              </m:sSub>
                            </m:e>
                          </m:d>
                        </m:e>
                      </m:nary>
                    </m:oMath>
                  </m:oMathPara>
                </a14:m>
                <a:endParaRPr lang="en-ES" sz="4000" dirty="0"/>
              </a:p>
            </p:txBody>
          </p:sp>
        </mc:Choice>
        <mc:Fallback xmlns="">
          <p:sp>
            <p:nvSpPr>
              <p:cNvPr id="3" name="TextBox 2">
                <a:extLst>
                  <a:ext uri="{FF2B5EF4-FFF2-40B4-BE49-F238E27FC236}">
                    <a16:creationId xmlns:a16="http://schemas.microsoft.com/office/drawing/2014/main" id="{B1572A4B-2AB2-2C36-D281-281487667247}"/>
                  </a:ext>
                </a:extLst>
              </p:cNvPr>
              <p:cNvSpPr txBox="1">
                <a:spLocks noRot="1" noChangeAspect="1" noMove="1" noResize="1" noEditPoints="1" noAdjustHandles="1" noChangeArrowheads="1" noChangeShapeType="1" noTextEdit="1"/>
              </p:cNvSpPr>
              <p:nvPr/>
            </p:nvSpPr>
            <p:spPr>
              <a:xfrm>
                <a:off x="2695101" y="1055903"/>
                <a:ext cx="6801798" cy="1568571"/>
              </a:xfrm>
              <a:prstGeom prst="rect">
                <a:avLst/>
              </a:prstGeom>
              <a:blipFill>
                <a:blip r:embed="rId3"/>
                <a:stretch>
                  <a:fillRect l="-6157" t="-141935" b="-188710"/>
                </a:stretch>
              </a:blipFill>
            </p:spPr>
            <p:txBody>
              <a:bodyPr/>
              <a:lstStyle/>
              <a:p>
                <a:r>
                  <a:rPr lang="en-ES">
                    <a:noFill/>
                  </a:rPr>
                  <a:t> </a:t>
                </a:r>
              </a:p>
            </p:txBody>
          </p:sp>
        </mc:Fallback>
      </mc:AlternateContent>
      <p:sp>
        <p:nvSpPr>
          <p:cNvPr id="4" name="Rectangle 3">
            <a:extLst>
              <a:ext uri="{FF2B5EF4-FFF2-40B4-BE49-F238E27FC236}">
                <a16:creationId xmlns:a16="http://schemas.microsoft.com/office/drawing/2014/main" id="{C5D53946-F58B-743D-9420-4CC4ABD6122C}"/>
              </a:ext>
            </a:extLst>
          </p:cNvPr>
          <p:cNvSpPr/>
          <p:nvPr/>
        </p:nvSpPr>
        <p:spPr>
          <a:xfrm>
            <a:off x="3334117" y="3794985"/>
            <a:ext cx="2497515" cy="2497515"/>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1EE1AC-F90B-8972-9B67-CC5C5661D485}"/>
                  </a:ext>
                </a:extLst>
              </p:cNvPr>
              <p:cNvSpPr txBox="1"/>
              <p:nvPr/>
            </p:nvSpPr>
            <p:spPr>
              <a:xfrm>
                <a:off x="3974841" y="3340359"/>
                <a:ext cx="1338380" cy="369332"/>
              </a:xfrm>
              <a:prstGeom prst="rect">
                <a:avLst/>
              </a:prstGeom>
              <a:noFill/>
            </p:spPr>
            <p:txBody>
              <a:bodyPr wrap="none" rtlCol="0">
                <a:spAutoFit/>
              </a:bodyPr>
              <a:lstStyle/>
              <a:p>
                <a:r>
                  <a:rPr lang="en-ES" dirty="0">
                    <a:solidFill>
                      <a:schemeClr val="accent1">
                        <a:lumMod val="60000"/>
                        <a:lumOff val="40000"/>
                      </a:schemeClr>
                    </a:solidFill>
                  </a:rPr>
                  <a:t>Cell index: </a:t>
                </a:r>
                <a14:m>
                  <m:oMath xmlns:m="http://schemas.openxmlformats.org/officeDocument/2006/math">
                    <m:r>
                      <a:rPr lang="en-ES" i="1" smtClean="0">
                        <a:solidFill>
                          <a:schemeClr val="accent1">
                            <a:lumMod val="60000"/>
                            <a:lumOff val="40000"/>
                          </a:schemeClr>
                        </a:solidFill>
                        <a:latin typeface="Cambria Math" panose="02040503050406030204" pitchFamily="18" charset="0"/>
                        <a:ea typeface="Cambria Math" panose="02040503050406030204" pitchFamily="18" charset="0"/>
                      </a:rPr>
                      <m:t>𝜇</m:t>
                    </m:r>
                  </m:oMath>
                </a14:m>
                <a:endParaRPr lang="en-ES" dirty="0">
                  <a:solidFill>
                    <a:schemeClr val="accent1">
                      <a:lumMod val="60000"/>
                      <a:lumOff val="40000"/>
                    </a:schemeClr>
                  </a:solidFill>
                </a:endParaRPr>
              </a:p>
            </p:txBody>
          </p:sp>
        </mc:Choice>
        <mc:Fallback xmlns="">
          <p:sp>
            <p:nvSpPr>
              <p:cNvPr id="7" name="TextBox 6">
                <a:extLst>
                  <a:ext uri="{FF2B5EF4-FFF2-40B4-BE49-F238E27FC236}">
                    <a16:creationId xmlns:a16="http://schemas.microsoft.com/office/drawing/2014/main" id="{5D1EE1AC-F90B-8972-9B67-CC5C5661D485}"/>
                  </a:ext>
                </a:extLst>
              </p:cNvPr>
              <p:cNvSpPr txBox="1">
                <a:spLocks noRot="1" noChangeAspect="1" noMove="1" noResize="1" noEditPoints="1" noAdjustHandles="1" noChangeArrowheads="1" noChangeShapeType="1" noTextEdit="1"/>
              </p:cNvSpPr>
              <p:nvPr/>
            </p:nvSpPr>
            <p:spPr>
              <a:xfrm>
                <a:off x="3974841" y="3340359"/>
                <a:ext cx="1338380" cy="369332"/>
              </a:xfrm>
              <a:prstGeom prst="rect">
                <a:avLst/>
              </a:prstGeom>
              <a:blipFill>
                <a:blip r:embed="rId4"/>
                <a:stretch>
                  <a:fillRect l="-2804" t="-6667" b="-23333"/>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85D758-50F4-A2AB-2FDE-7390750A1737}"/>
                  </a:ext>
                </a:extLst>
              </p:cNvPr>
              <p:cNvSpPr txBox="1"/>
              <p:nvPr/>
            </p:nvSpPr>
            <p:spPr>
              <a:xfrm>
                <a:off x="6326521" y="3340359"/>
                <a:ext cx="1737848" cy="369332"/>
              </a:xfrm>
              <a:prstGeom prst="rect">
                <a:avLst/>
              </a:prstGeom>
              <a:noFill/>
            </p:spPr>
            <p:txBody>
              <a:bodyPr wrap="none" rtlCol="0">
                <a:spAutoFit/>
              </a:bodyPr>
              <a:lstStyle/>
              <a:p>
                <a:r>
                  <a:rPr lang="en-ES" dirty="0">
                    <a:solidFill>
                      <a:schemeClr val="accent6">
                        <a:lumMod val="60000"/>
                        <a:lumOff val="40000"/>
                      </a:schemeClr>
                    </a:solidFill>
                  </a:rPr>
                  <a:t>Cell index: </a:t>
                </a:r>
                <a14:m>
                  <m:oMath xmlns:m="http://schemas.openxmlformats.org/officeDocument/2006/math">
                    <m:r>
                      <a:rPr lang="en-ES" i="1" smtClean="0">
                        <a:solidFill>
                          <a:schemeClr val="accent6">
                            <a:lumMod val="60000"/>
                            <a:lumOff val="40000"/>
                          </a:schemeClr>
                        </a:solidFill>
                        <a:latin typeface="Cambria Math" panose="02040503050406030204" pitchFamily="18" charset="0"/>
                        <a:ea typeface="Cambria Math" panose="02040503050406030204" pitchFamily="18" charset="0"/>
                      </a:rPr>
                      <m:t>𝜇</m:t>
                    </m:r>
                    <m:r>
                      <a:rPr lang="en-US" b="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en-US" b="0" i="1" smtClean="0">
                        <a:solidFill>
                          <a:schemeClr val="accent6">
                            <a:lumMod val="60000"/>
                            <a:lumOff val="40000"/>
                          </a:schemeClr>
                        </a:solidFill>
                        <a:latin typeface="Cambria Math" panose="02040503050406030204" pitchFamily="18" charset="0"/>
                        <a:ea typeface="Cambria Math" panose="02040503050406030204" pitchFamily="18" charset="0"/>
                      </a:rPr>
                      <m:t>𝜈</m:t>
                    </m:r>
                  </m:oMath>
                </a14:m>
                <a:endParaRPr lang="en-ES" dirty="0">
                  <a:solidFill>
                    <a:schemeClr val="accent6">
                      <a:lumMod val="60000"/>
                      <a:lumOff val="40000"/>
                    </a:schemeClr>
                  </a:solidFill>
                </a:endParaRPr>
              </a:p>
            </p:txBody>
          </p:sp>
        </mc:Choice>
        <mc:Fallback xmlns="">
          <p:sp>
            <p:nvSpPr>
              <p:cNvPr id="8" name="TextBox 7">
                <a:extLst>
                  <a:ext uri="{FF2B5EF4-FFF2-40B4-BE49-F238E27FC236}">
                    <a16:creationId xmlns:a16="http://schemas.microsoft.com/office/drawing/2014/main" id="{EB85D758-50F4-A2AB-2FDE-7390750A1737}"/>
                  </a:ext>
                </a:extLst>
              </p:cNvPr>
              <p:cNvSpPr txBox="1">
                <a:spLocks noRot="1" noChangeAspect="1" noMove="1" noResize="1" noEditPoints="1" noAdjustHandles="1" noChangeArrowheads="1" noChangeShapeType="1" noTextEdit="1"/>
              </p:cNvSpPr>
              <p:nvPr/>
            </p:nvSpPr>
            <p:spPr>
              <a:xfrm>
                <a:off x="6326521" y="3340359"/>
                <a:ext cx="1737848" cy="369332"/>
              </a:xfrm>
              <a:prstGeom prst="rect">
                <a:avLst/>
              </a:prstGeom>
              <a:blipFill>
                <a:blip r:embed="rId5"/>
                <a:stretch>
                  <a:fillRect l="-3623" t="-6667" b="-23333"/>
                </a:stretch>
              </a:blipFill>
            </p:spPr>
            <p:txBody>
              <a:bodyPr/>
              <a:lstStyle/>
              <a:p>
                <a:r>
                  <a:rPr lang="en-ES">
                    <a:noFill/>
                  </a:rPr>
                  <a:t> </a:t>
                </a:r>
              </a:p>
            </p:txBody>
          </p:sp>
        </mc:Fallback>
      </mc:AlternateContent>
      <p:sp>
        <p:nvSpPr>
          <p:cNvPr id="9" name="Oval 8">
            <a:extLst>
              <a:ext uri="{FF2B5EF4-FFF2-40B4-BE49-F238E27FC236}">
                <a16:creationId xmlns:a16="http://schemas.microsoft.com/office/drawing/2014/main" id="{54175DB0-46FA-1047-CC14-456A6E61F298}"/>
              </a:ext>
            </a:extLst>
          </p:cNvPr>
          <p:cNvSpPr/>
          <p:nvPr/>
        </p:nvSpPr>
        <p:spPr>
          <a:xfrm>
            <a:off x="3778899"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3" name="Oval 12">
            <a:extLst>
              <a:ext uri="{FF2B5EF4-FFF2-40B4-BE49-F238E27FC236}">
                <a16:creationId xmlns:a16="http://schemas.microsoft.com/office/drawing/2014/main" id="{5E51CEFB-B414-5D50-1AE0-8675CD6B04F9}"/>
              </a:ext>
            </a:extLst>
          </p:cNvPr>
          <p:cNvSpPr/>
          <p:nvPr/>
        </p:nvSpPr>
        <p:spPr>
          <a:xfrm>
            <a:off x="4948335"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ECD0083-EC5C-1489-B17B-2A25D912E443}"/>
                  </a:ext>
                </a:extLst>
              </p:cNvPr>
              <p:cNvSpPr txBox="1"/>
              <p:nvPr/>
            </p:nvSpPr>
            <p:spPr>
              <a:xfrm>
                <a:off x="3778899" y="4149884"/>
                <a:ext cx="1352678" cy="369332"/>
              </a:xfrm>
              <a:prstGeom prst="rect">
                <a:avLst/>
              </a:prstGeom>
              <a:noFill/>
            </p:spPr>
            <p:txBody>
              <a:bodyPr wrap="none" rtlCol="0">
                <a:spAutoFit/>
              </a:bodyPr>
              <a:lstStyle/>
              <a:p>
                <a:r>
                  <a:rPr lang="en-ES" dirty="0">
                    <a:solidFill>
                      <a:schemeClr val="tx1"/>
                    </a:solidFill>
                  </a:rPr>
                  <a:t>Site index: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ES" i="1">
                        <a:latin typeface="Cambria Math" panose="02040503050406030204" pitchFamily="18" charset="0"/>
                        <a:ea typeface="Cambria Math" panose="02040503050406030204" pitchFamily="18" charset="0"/>
                      </a:rPr>
                      <m:t>𝛼</m:t>
                    </m:r>
                  </m:oMath>
                </a14:m>
                <a:endParaRPr lang="en-ES" dirty="0">
                  <a:solidFill>
                    <a:schemeClr val="tx1"/>
                  </a:solidFill>
                </a:endParaRPr>
              </a:p>
            </p:txBody>
          </p:sp>
        </mc:Choice>
        <mc:Fallback xmlns="">
          <p:sp>
            <p:nvSpPr>
              <p:cNvPr id="16" name="TextBox 15">
                <a:extLst>
                  <a:ext uri="{FF2B5EF4-FFF2-40B4-BE49-F238E27FC236}">
                    <a16:creationId xmlns:a16="http://schemas.microsoft.com/office/drawing/2014/main" id="{4ECD0083-EC5C-1489-B17B-2A25D912E443}"/>
                  </a:ext>
                </a:extLst>
              </p:cNvPr>
              <p:cNvSpPr txBox="1">
                <a:spLocks noRot="1" noChangeAspect="1" noMove="1" noResize="1" noEditPoints="1" noAdjustHandles="1" noChangeArrowheads="1" noChangeShapeType="1" noTextEdit="1"/>
              </p:cNvSpPr>
              <p:nvPr/>
            </p:nvSpPr>
            <p:spPr>
              <a:xfrm>
                <a:off x="3778899" y="4149884"/>
                <a:ext cx="1352678" cy="369332"/>
              </a:xfrm>
              <a:prstGeom prst="rect">
                <a:avLst/>
              </a:prstGeom>
              <a:blipFill>
                <a:blip r:embed="rId6"/>
                <a:stretch>
                  <a:fillRect l="-3704" t="-6667" b="-26667"/>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65F683-A0C0-B45C-F4FB-E2BC73688764}"/>
                  </a:ext>
                </a:extLst>
              </p:cNvPr>
              <p:cNvSpPr txBox="1"/>
              <p:nvPr/>
            </p:nvSpPr>
            <p:spPr>
              <a:xfrm>
                <a:off x="4002833" y="5758216"/>
                <a:ext cx="1355884" cy="369332"/>
              </a:xfrm>
              <a:prstGeom prst="rect">
                <a:avLst/>
              </a:prstGeom>
              <a:noFill/>
            </p:spPr>
            <p:txBody>
              <a:bodyPr wrap="none" rtlCol="0">
                <a:spAutoFit/>
              </a:bodyPr>
              <a:lstStyle/>
              <a:p>
                <a:r>
                  <a:rPr lang="en-ES" dirty="0">
                    <a:solidFill>
                      <a:schemeClr val="accent2">
                        <a:lumMod val="60000"/>
                        <a:lumOff val="40000"/>
                      </a:schemeClr>
                    </a:solidFill>
                  </a:rPr>
                  <a:t>Site index: </a:t>
                </a:r>
                <a14:m>
                  <m:oMath xmlns:m="http://schemas.openxmlformats.org/officeDocument/2006/math">
                    <m:r>
                      <a:rPr lang="en-ES" i="1" smtClean="0">
                        <a:solidFill>
                          <a:schemeClr val="accent2">
                            <a:lumMod val="60000"/>
                            <a:lumOff val="40000"/>
                          </a:schemeClr>
                        </a:solidFill>
                        <a:latin typeface="Cambria Math" panose="02040503050406030204" pitchFamily="18" charset="0"/>
                        <a:ea typeface="Cambria Math" panose="02040503050406030204" pitchFamily="18" charset="0"/>
                      </a:rPr>
                      <m:t>𝛽</m:t>
                    </m:r>
                  </m:oMath>
                </a14:m>
                <a:endParaRPr lang="en-ES" dirty="0">
                  <a:solidFill>
                    <a:schemeClr val="accent2">
                      <a:lumMod val="60000"/>
                      <a:lumOff val="40000"/>
                    </a:schemeClr>
                  </a:solidFill>
                </a:endParaRPr>
              </a:p>
            </p:txBody>
          </p:sp>
        </mc:Choice>
        <mc:Fallback xmlns="">
          <p:sp>
            <p:nvSpPr>
              <p:cNvPr id="17" name="TextBox 16">
                <a:extLst>
                  <a:ext uri="{FF2B5EF4-FFF2-40B4-BE49-F238E27FC236}">
                    <a16:creationId xmlns:a16="http://schemas.microsoft.com/office/drawing/2014/main" id="{AB65F683-A0C0-B45C-F4FB-E2BC73688764}"/>
                  </a:ext>
                </a:extLst>
              </p:cNvPr>
              <p:cNvSpPr txBox="1">
                <a:spLocks noRot="1" noChangeAspect="1" noMove="1" noResize="1" noEditPoints="1" noAdjustHandles="1" noChangeArrowheads="1" noChangeShapeType="1" noTextEdit="1"/>
              </p:cNvSpPr>
              <p:nvPr/>
            </p:nvSpPr>
            <p:spPr>
              <a:xfrm>
                <a:off x="4002833" y="5758216"/>
                <a:ext cx="1355884" cy="369332"/>
              </a:xfrm>
              <a:prstGeom prst="rect">
                <a:avLst/>
              </a:prstGeom>
              <a:blipFill>
                <a:blip r:embed="rId7"/>
                <a:stretch>
                  <a:fillRect l="-3738" t="-6667" b="-26667"/>
                </a:stretch>
              </a:blipFill>
            </p:spPr>
            <p:txBody>
              <a:bodyPr/>
              <a:lstStyle/>
              <a:p>
                <a:r>
                  <a:rPr lang="en-ES">
                    <a:noFill/>
                  </a:rPr>
                  <a:t> </a:t>
                </a:r>
              </a:p>
            </p:txBody>
          </p:sp>
        </mc:Fallback>
      </mc:AlternateContent>
      <p:sp>
        <p:nvSpPr>
          <p:cNvPr id="26" name="Rectangle 25">
            <a:extLst>
              <a:ext uri="{FF2B5EF4-FFF2-40B4-BE49-F238E27FC236}">
                <a16:creationId xmlns:a16="http://schemas.microsoft.com/office/drawing/2014/main" id="{EB927DC5-E156-EE90-4B9F-AAA99D00974C}"/>
              </a:ext>
            </a:extLst>
          </p:cNvPr>
          <p:cNvSpPr/>
          <p:nvPr/>
        </p:nvSpPr>
        <p:spPr>
          <a:xfrm>
            <a:off x="5940468" y="3794985"/>
            <a:ext cx="2497515" cy="2497515"/>
          </a:xfrm>
          <a:prstGeom prst="rect">
            <a:avLst/>
          </a:prstGeom>
          <a:noFill/>
          <a:ln w="762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7" name="Oval 26">
            <a:extLst>
              <a:ext uri="{FF2B5EF4-FFF2-40B4-BE49-F238E27FC236}">
                <a16:creationId xmlns:a16="http://schemas.microsoft.com/office/drawing/2014/main" id="{BD0ECA61-D964-8B8A-1B70-343EA3F9F8D5}"/>
              </a:ext>
            </a:extLst>
          </p:cNvPr>
          <p:cNvSpPr/>
          <p:nvPr/>
        </p:nvSpPr>
        <p:spPr>
          <a:xfrm>
            <a:off x="6385250"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8" name="Oval 27">
            <a:extLst>
              <a:ext uri="{FF2B5EF4-FFF2-40B4-BE49-F238E27FC236}">
                <a16:creationId xmlns:a16="http://schemas.microsoft.com/office/drawing/2014/main" id="{EB8EDD37-60F8-2239-2B0A-368D24E11374}"/>
              </a:ext>
            </a:extLst>
          </p:cNvPr>
          <p:cNvSpPr/>
          <p:nvPr/>
        </p:nvSpPr>
        <p:spPr>
          <a:xfrm>
            <a:off x="7554686"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ACBF041-878A-46F2-FD91-D62701B8373A}"/>
                  </a:ext>
                </a:extLst>
              </p:cNvPr>
              <p:cNvSpPr txBox="1"/>
              <p:nvPr/>
            </p:nvSpPr>
            <p:spPr>
              <a:xfrm>
                <a:off x="6385250" y="4149884"/>
                <a:ext cx="1354282" cy="369332"/>
              </a:xfrm>
              <a:prstGeom prst="rect">
                <a:avLst/>
              </a:prstGeom>
              <a:noFill/>
            </p:spPr>
            <p:txBody>
              <a:bodyPr wrap="none" rtlCol="0">
                <a:spAutoFit/>
              </a:bodyPr>
              <a:lstStyle/>
              <a:p>
                <a:r>
                  <a:rPr lang="en-ES" dirty="0">
                    <a:solidFill>
                      <a:schemeClr val="tx1"/>
                    </a:solidFill>
                  </a:rPr>
                  <a:t>Site index: </a:t>
                </a:r>
                <a14:m>
                  <m:oMath xmlns:m="http://schemas.openxmlformats.org/officeDocument/2006/math">
                    <m:r>
                      <a:rPr lang="en-ES" i="1" smtClean="0">
                        <a:solidFill>
                          <a:schemeClr val="tx1"/>
                        </a:solidFill>
                        <a:latin typeface="Cambria Math" panose="02040503050406030204" pitchFamily="18" charset="0"/>
                        <a:ea typeface="Cambria Math" panose="02040503050406030204" pitchFamily="18" charset="0"/>
                      </a:rPr>
                      <m:t>𝛼</m:t>
                    </m:r>
                  </m:oMath>
                </a14:m>
                <a:endParaRPr lang="en-ES" dirty="0">
                  <a:solidFill>
                    <a:schemeClr val="tx1"/>
                  </a:solidFill>
                </a:endParaRPr>
              </a:p>
            </p:txBody>
          </p:sp>
        </mc:Choice>
        <mc:Fallback xmlns="">
          <p:sp>
            <p:nvSpPr>
              <p:cNvPr id="29" name="TextBox 28">
                <a:extLst>
                  <a:ext uri="{FF2B5EF4-FFF2-40B4-BE49-F238E27FC236}">
                    <a16:creationId xmlns:a16="http://schemas.microsoft.com/office/drawing/2014/main" id="{EACBF041-878A-46F2-FD91-D62701B8373A}"/>
                  </a:ext>
                </a:extLst>
              </p:cNvPr>
              <p:cNvSpPr txBox="1">
                <a:spLocks noRot="1" noChangeAspect="1" noMove="1" noResize="1" noEditPoints="1" noAdjustHandles="1" noChangeArrowheads="1" noChangeShapeType="1" noTextEdit="1"/>
              </p:cNvSpPr>
              <p:nvPr/>
            </p:nvSpPr>
            <p:spPr>
              <a:xfrm>
                <a:off x="6385250" y="4149884"/>
                <a:ext cx="1354282" cy="369332"/>
              </a:xfrm>
              <a:prstGeom prst="rect">
                <a:avLst/>
              </a:prstGeom>
              <a:blipFill>
                <a:blip r:embed="rId8"/>
                <a:stretch>
                  <a:fillRect l="-3704" t="-6667" b="-26667"/>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9F4F1FC-9672-210C-D344-6485026D094C}"/>
                  </a:ext>
                </a:extLst>
              </p:cNvPr>
              <p:cNvSpPr txBox="1"/>
              <p:nvPr/>
            </p:nvSpPr>
            <p:spPr>
              <a:xfrm>
                <a:off x="6609184" y="5758216"/>
                <a:ext cx="1354282" cy="369332"/>
              </a:xfrm>
              <a:prstGeom prst="rect">
                <a:avLst/>
              </a:prstGeom>
              <a:noFill/>
            </p:spPr>
            <p:txBody>
              <a:bodyPr wrap="none" rtlCol="0">
                <a:spAutoFit/>
              </a:bodyPr>
              <a:lstStyle/>
              <a:p>
                <a:r>
                  <a:rPr lang="en-ES" dirty="0">
                    <a:solidFill>
                      <a:schemeClr val="accent2">
                        <a:lumMod val="60000"/>
                        <a:lumOff val="40000"/>
                      </a:schemeClr>
                    </a:solidFill>
                  </a:rPr>
                  <a:t>Site index: </a:t>
                </a:r>
                <a14:m>
                  <m:oMath xmlns:m="http://schemas.openxmlformats.org/officeDocument/2006/math">
                    <m:r>
                      <a:rPr lang="en-ES" i="1">
                        <a:solidFill>
                          <a:schemeClr val="accent2">
                            <a:lumMod val="60000"/>
                            <a:lumOff val="40000"/>
                          </a:schemeClr>
                        </a:solidFill>
                        <a:latin typeface="Cambria Math" panose="02040503050406030204" pitchFamily="18" charset="0"/>
                        <a:ea typeface="Cambria Math" panose="02040503050406030204" pitchFamily="18" charset="0"/>
                      </a:rPr>
                      <m:t>𝛽</m:t>
                    </m:r>
                  </m:oMath>
                </a14:m>
                <a:endParaRPr lang="en-ES" dirty="0">
                  <a:solidFill>
                    <a:schemeClr val="accent2">
                      <a:lumMod val="60000"/>
                      <a:lumOff val="40000"/>
                    </a:schemeClr>
                  </a:solidFill>
                </a:endParaRPr>
              </a:p>
            </p:txBody>
          </p:sp>
        </mc:Choice>
        <mc:Fallback xmlns="">
          <p:sp>
            <p:nvSpPr>
              <p:cNvPr id="30" name="TextBox 29">
                <a:extLst>
                  <a:ext uri="{FF2B5EF4-FFF2-40B4-BE49-F238E27FC236}">
                    <a16:creationId xmlns:a16="http://schemas.microsoft.com/office/drawing/2014/main" id="{B9F4F1FC-9672-210C-D344-6485026D094C}"/>
                  </a:ext>
                </a:extLst>
              </p:cNvPr>
              <p:cNvSpPr txBox="1">
                <a:spLocks noRot="1" noChangeAspect="1" noMove="1" noResize="1" noEditPoints="1" noAdjustHandles="1" noChangeArrowheads="1" noChangeShapeType="1" noTextEdit="1"/>
              </p:cNvSpPr>
              <p:nvPr/>
            </p:nvSpPr>
            <p:spPr>
              <a:xfrm>
                <a:off x="6609184" y="5758216"/>
                <a:ext cx="1354282" cy="369332"/>
              </a:xfrm>
              <a:prstGeom prst="rect">
                <a:avLst/>
              </a:prstGeom>
              <a:blipFill>
                <a:blip r:embed="rId9"/>
                <a:stretch>
                  <a:fillRect l="-3738" t="-6667" r="-935" b="-26667"/>
                </a:stretch>
              </a:blipFill>
            </p:spPr>
            <p:txBody>
              <a:bodyPr/>
              <a:lstStyle/>
              <a:p>
                <a:r>
                  <a:rPr lang="en-ES">
                    <a:noFill/>
                  </a:rPr>
                  <a:t> </a:t>
                </a:r>
              </a:p>
            </p:txBody>
          </p:sp>
        </mc:Fallback>
      </mc:AlternateContent>
      <p:sp>
        <p:nvSpPr>
          <p:cNvPr id="5" name="Slide Number Placeholder 4">
            <a:extLst>
              <a:ext uri="{FF2B5EF4-FFF2-40B4-BE49-F238E27FC236}">
                <a16:creationId xmlns:a16="http://schemas.microsoft.com/office/drawing/2014/main" id="{D70895E5-CE9F-7DB3-E6BA-AC31D8B35887}"/>
              </a:ext>
            </a:extLst>
          </p:cNvPr>
          <p:cNvSpPr>
            <a:spLocks noGrp="1"/>
          </p:cNvSpPr>
          <p:nvPr>
            <p:ph type="sldNum" sz="quarter" idx="12"/>
          </p:nvPr>
        </p:nvSpPr>
        <p:spPr/>
        <p:txBody>
          <a:bodyPr/>
          <a:lstStyle/>
          <a:p>
            <a:fld id="{C7789421-EDE7-A34A-8D84-B4AE70D83498}" type="slidenum">
              <a:rPr lang="en-ES" smtClean="0"/>
              <a:t>14</a:t>
            </a:fld>
            <a:endParaRPr lang="en-ES" dirty="0"/>
          </a:p>
        </p:txBody>
      </p:sp>
      <p:sp>
        <p:nvSpPr>
          <p:cNvPr id="6" name="Title 1">
            <a:extLst>
              <a:ext uri="{FF2B5EF4-FFF2-40B4-BE49-F238E27FC236}">
                <a16:creationId xmlns:a16="http://schemas.microsoft.com/office/drawing/2014/main" id="{C93017AD-EE50-4C7F-9D04-8913CB25A50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Spin Hamiltonian</a:t>
            </a:r>
            <a:endParaRPr lang="en-ES" sz="4400" dirty="0">
              <a:latin typeface="+mn-lt"/>
            </a:endParaRPr>
          </a:p>
        </p:txBody>
      </p:sp>
    </p:spTree>
    <p:extLst>
      <p:ext uri="{BB962C8B-B14F-4D97-AF65-F5344CB8AC3E}">
        <p14:creationId xmlns:p14="http://schemas.microsoft.com/office/powerpoint/2010/main" val="290587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572A4B-2AB2-2C36-D281-281487667247}"/>
                  </a:ext>
                </a:extLst>
              </p:cNvPr>
              <p:cNvSpPr txBox="1"/>
              <p:nvPr/>
            </p:nvSpPr>
            <p:spPr>
              <a:xfrm>
                <a:off x="2695101" y="1055903"/>
                <a:ext cx="6801798" cy="1568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4000" i="1" smtClean="0">
                          <a:latin typeface="Cambria Math" panose="02040503050406030204" pitchFamily="18" charset="0"/>
                          <a:ea typeface="Cambria Math" panose="02040503050406030204" pitchFamily="18" charset="0"/>
                        </a:rPr>
                        <m:t>ℋ</m:t>
                      </m:r>
                      <m:r>
                        <a:rPr lang="en-US" sz="4000" b="0" i="1" smtClean="0">
                          <a:latin typeface="Cambria Math" panose="02040503050406030204" pitchFamily="18" charset="0"/>
                          <a:ea typeface="Cambria Math" panose="02040503050406030204" pitchFamily="18" charset="0"/>
                        </a:rPr>
                        <m:t>=</m:t>
                      </m:r>
                      <m:nary>
                        <m:naryPr>
                          <m:chr m:val="∑"/>
                          <m:supHide m:val="on"/>
                          <m:ctrlPr>
                            <a:rPr lang="en-US" sz="4000" b="0" i="1" smtClean="0">
                              <a:latin typeface="Cambria Math" panose="02040503050406030204" pitchFamily="18" charset="0"/>
                              <a:ea typeface="Cambria Math" panose="02040503050406030204" pitchFamily="18" charset="0"/>
                            </a:rPr>
                          </m:ctrlPr>
                        </m:naryPr>
                        <m:sub>
                          <m:r>
                            <m:rPr>
                              <m:brk m:alnAt="7"/>
                            </m:rPr>
                            <a:rPr lang="en-US" sz="4000" b="0" i="1" smtClean="0">
                              <a:latin typeface="Cambria Math" panose="02040503050406030204" pitchFamily="18" charset="0"/>
                              <a:ea typeface="Cambria Math" panose="02040503050406030204" pitchFamily="18" charset="0"/>
                            </a:rPr>
                            <m:t>𝜇</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𝜈</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𝛼</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𝛽</m:t>
                          </m:r>
                        </m:sub>
                        <m:sup/>
                        <m:e>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𝐽</m:t>
                              </m:r>
                            </m:e>
                            <m:sub>
                              <m:r>
                                <a:rPr lang="en-US" sz="4000" b="0" i="1" smtClean="0">
                                  <a:latin typeface="Cambria Math" panose="02040503050406030204" pitchFamily="18" charset="0"/>
                                  <a:ea typeface="Cambria Math" panose="02040503050406030204" pitchFamily="18" charset="0"/>
                                </a:rPr>
                                <m:t>𝜈</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𝛼</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𝛽</m:t>
                              </m:r>
                            </m:sub>
                          </m:sSub>
                          <m:d>
                            <m:dPr>
                              <m:ctrlPr>
                                <a:rPr lang="en-US" sz="4000" b="0" i="1" smtClean="0">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b="1" i="1">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𝜇</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𝛼</m:t>
                                  </m:r>
                                </m:sub>
                              </m:sSub>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1" i="1">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𝜇</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𝜈</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𝛽</m:t>
                                  </m:r>
                                </m:sub>
                              </m:sSub>
                            </m:e>
                          </m:d>
                        </m:e>
                      </m:nary>
                    </m:oMath>
                  </m:oMathPara>
                </a14:m>
                <a:endParaRPr lang="en-ES" sz="4000" dirty="0"/>
              </a:p>
            </p:txBody>
          </p:sp>
        </mc:Choice>
        <mc:Fallback xmlns="">
          <p:sp>
            <p:nvSpPr>
              <p:cNvPr id="3" name="TextBox 2">
                <a:extLst>
                  <a:ext uri="{FF2B5EF4-FFF2-40B4-BE49-F238E27FC236}">
                    <a16:creationId xmlns:a16="http://schemas.microsoft.com/office/drawing/2014/main" id="{B1572A4B-2AB2-2C36-D281-281487667247}"/>
                  </a:ext>
                </a:extLst>
              </p:cNvPr>
              <p:cNvSpPr txBox="1">
                <a:spLocks noRot="1" noChangeAspect="1" noMove="1" noResize="1" noEditPoints="1" noAdjustHandles="1" noChangeArrowheads="1" noChangeShapeType="1" noTextEdit="1"/>
              </p:cNvSpPr>
              <p:nvPr/>
            </p:nvSpPr>
            <p:spPr>
              <a:xfrm>
                <a:off x="2695101" y="1055903"/>
                <a:ext cx="6801798" cy="1568571"/>
              </a:xfrm>
              <a:prstGeom prst="rect">
                <a:avLst/>
              </a:prstGeom>
              <a:blipFill>
                <a:blip r:embed="rId3"/>
                <a:stretch>
                  <a:fillRect l="-6157" t="-141935" b="-188710"/>
                </a:stretch>
              </a:blipFill>
            </p:spPr>
            <p:txBody>
              <a:bodyPr/>
              <a:lstStyle/>
              <a:p>
                <a:r>
                  <a:rPr lang="en-ES">
                    <a:noFill/>
                  </a:rPr>
                  <a:t> </a:t>
                </a:r>
              </a:p>
            </p:txBody>
          </p:sp>
        </mc:Fallback>
      </mc:AlternateContent>
      <p:sp>
        <p:nvSpPr>
          <p:cNvPr id="4" name="Rectangle 3">
            <a:extLst>
              <a:ext uri="{FF2B5EF4-FFF2-40B4-BE49-F238E27FC236}">
                <a16:creationId xmlns:a16="http://schemas.microsoft.com/office/drawing/2014/main" id="{C5D53946-F58B-743D-9420-4CC4ABD6122C}"/>
              </a:ext>
            </a:extLst>
          </p:cNvPr>
          <p:cNvSpPr/>
          <p:nvPr/>
        </p:nvSpPr>
        <p:spPr>
          <a:xfrm>
            <a:off x="3334117" y="3794985"/>
            <a:ext cx="2497515" cy="2497515"/>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1EE1AC-F90B-8972-9B67-CC5C5661D485}"/>
                  </a:ext>
                </a:extLst>
              </p:cNvPr>
              <p:cNvSpPr txBox="1"/>
              <p:nvPr/>
            </p:nvSpPr>
            <p:spPr>
              <a:xfrm>
                <a:off x="3974841" y="3340359"/>
                <a:ext cx="1338380" cy="369332"/>
              </a:xfrm>
              <a:prstGeom prst="rect">
                <a:avLst/>
              </a:prstGeom>
              <a:noFill/>
            </p:spPr>
            <p:txBody>
              <a:bodyPr wrap="none" rtlCol="0">
                <a:spAutoFit/>
              </a:bodyPr>
              <a:lstStyle/>
              <a:p>
                <a:r>
                  <a:rPr lang="en-ES" dirty="0">
                    <a:solidFill>
                      <a:schemeClr val="accent1">
                        <a:lumMod val="60000"/>
                        <a:lumOff val="40000"/>
                      </a:schemeClr>
                    </a:solidFill>
                  </a:rPr>
                  <a:t>Cell index: </a:t>
                </a:r>
                <a14:m>
                  <m:oMath xmlns:m="http://schemas.openxmlformats.org/officeDocument/2006/math">
                    <m:r>
                      <a:rPr lang="en-ES" i="1" smtClean="0">
                        <a:solidFill>
                          <a:schemeClr val="accent1">
                            <a:lumMod val="60000"/>
                            <a:lumOff val="40000"/>
                          </a:schemeClr>
                        </a:solidFill>
                        <a:latin typeface="Cambria Math" panose="02040503050406030204" pitchFamily="18" charset="0"/>
                        <a:ea typeface="Cambria Math" panose="02040503050406030204" pitchFamily="18" charset="0"/>
                      </a:rPr>
                      <m:t>𝜇</m:t>
                    </m:r>
                  </m:oMath>
                </a14:m>
                <a:endParaRPr lang="en-ES" dirty="0">
                  <a:solidFill>
                    <a:schemeClr val="accent1">
                      <a:lumMod val="60000"/>
                      <a:lumOff val="40000"/>
                    </a:schemeClr>
                  </a:solidFill>
                </a:endParaRPr>
              </a:p>
            </p:txBody>
          </p:sp>
        </mc:Choice>
        <mc:Fallback xmlns="">
          <p:sp>
            <p:nvSpPr>
              <p:cNvPr id="7" name="TextBox 6">
                <a:extLst>
                  <a:ext uri="{FF2B5EF4-FFF2-40B4-BE49-F238E27FC236}">
                    <a16:creationId xmlns:a16="http://schemas.microsoft.com/office/drawing/2014/main" id="{5D1EE1AC-F90B-8972-9B67-CC5C5661D485}"/>
                  </a:ext>
                </a:extLst>
              </p:cNvPr>
              <p:cNvSpPr txBox="1">
                <a:spLocks noRot="1" noChangeAspect="1" noMove="1" noResize="1" noEditPoints="1" noAdjustHandles="1" noChangeArrowheads="1" noChangeShapeType="1" noTextEdit="1"/>
              </p:cNvSpPr>
              <p:nvPr/>
            </p:nvSpPr>
            <p:spPr>
              <a:xfrm>
                <a:off x="3974841" y="3340359"/>
                <a:ext cx="1338380" cy="369332"/>
              </a:xfrm>
              <a:prstGeom prst="rect">
                <a:avLst/>
              </a:prstGeom>
              <a:blipFill>
                <a:blip r:embed="rId4"/>
                <a:stretch>
                  <a:fillRect l="-2804" t="-6667" b="-23333"/>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85D758-50F4-A2AB-2FDE-7390750A1737}"/>
                  </a:ext>
                </a:extLst>
              </p:cNvPr>
              <p:cNvSpPr txBox="1"/>
              <p:nvPr/>
            </p:nvSpPr>
            <p:spPr>
              <a:xfrm>
                <a:off x="6326521" y="3340359"/>
                <a:ext cx="1737848" cy="369332"/>
              </a:xfrm>
              <a:prstGeom prst="rect">
                <a:avLst/>
              </a:prstGeom>
              <a:noFill/>
            </p:spPr>
            <p:txBody>
              <a:bodyPr wrap="none" rtlCol="0">
                <a:spAutoFit/>
              </a:bodyPr>
              <a:lstStyle/>
              <a:p>
                <a:r>
                  <a:rPr lang="en-ES" dirty="0">
                    <a:solidFill>
                      <a:schemeClr val="accent6">
                        <a:lumMod val="60000"/>
                        <a:lumOff val="40000"/>
                      </a:schemeClr>
                    </a:solidFill>
                  </a:rPr>
                  <a:t>Cell index: </a:t>
                </a:r>
                <a14:m>
                  <m:oMath xmlns:m="http://schemas.openxmlformats.org/officeDocument/2006/math">
                    <m:r>
                      <a:rPr lang="en-ES" i="1" smtClean="0">
                        <a:solidFill>
                          <a:schemeClr val="accent6">
                            <a:lumMod val="60000"/>
                            <a:lumOff val="40000"/>
                          </a:schemeClr>
                        </a:solidFill>
                        <a:latin typeface="Cambria Math" panose="02040503050406030204" pitchFamily="18" charset="0"/>
                        <a:ea typeface="Cambria Math" panose="02040503050406030204" pitchFamily="18" charset="0"/>
                      </a:rPr>
                      <m:t>𝜇</m:t>
                    </m:r>
                    <m:r>
                      <a:rPr lang="en-US" b="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en-US" b="0" i="1" smtClean="0">
                        <a:solidFill>
                          <a:schemeClr val="accent6">
                            <a:lumMod val="60000"/>
                            <a:lumOff val="40000"/>
                          </a:schemeClr>
                        </a:solidFill>
                        <a:latin typeface="Cambria Math" panose="02040503050406030204" pitchFamily="18" charset="0"/>
                        <a:ea typeface="Cambria Math" panose="02040503050406030204" pitchFamily="18" charset="0"/>
                      </a:rPr>
                      <m:t>𝜈</m:t>
                    </m:r>
                  </m:oMath>
                </a14:m>
                <a:endParaRPr lang="en-ES" dirty="0">
                  <a:solidFill>
                    <a:schemeClr val="accent6">
                      <a:lumMod val="60000"/>
                      <a:lumOff val="40000"/>
                    </a:schemeClr>
                  </a:solidFill>
                </a:endParaRPr>
              </a:p>
            </p:txBody>
          </p:sp>
        </mc:Choice>
        <mc:Fallback xmlns="">
          <p:sp>
            <p:nvSpPr>
              <p:cNvPr id="8" name="TextBox 7">
                <a:extLst>
                  <a:ext uri="{FF2B5EF4-FFF2-40B4-BE49-F238E27FC236}">
                    <a16:creationId xmlns:a16="http://schemas.microsoft.com/office/drawing/2014/main" id="{EB85D758-50F4-A2AB-2FDE-7390750A1737}"/>
                  </a:ext>
                </a:extLst>
              </p:cNvPr>
              <p:cNvSpPr txBox="1">
                <a:spLocks noRot="1" noChangeAspect="1" noMove="1" noResize="1" noEditPoints="1" noAdjustHandles="1" noChangeArrowheads="1" noChangeShapeType="1" noTextEdit="1"/>
              </p:cNvSpPr>
              <p:nvPr/>
            </p:nvSpPr>
            <p:spPr>
              <a:xfrm>
                <a:off x="6326521" y="3340359"/>
                <a:ext cx="1737848" cy="369332"/>
              </a:xfrm>
              <a:prstGeom prst="rect">
                <a:avLst/>
              </a:prstGeom>
              <a:blipFill>
                <a:blip r:embed="rId5"/>
                <a:stretch>
                  <a:fillRect l="-3623" t="-6667" b="-23333"/>
                </a:stretch>
              </a:blipFill>
            </p:spPr>
            <p:txBody>
              <a:bodyPr/>
              <a:lstStyle/>
              <a:p>
                <a:r>
                  <a:rPr lang="en-ES">
                    <a:noFill/>
                  </a:rPr>
                  <a:t> </a:t>
                </a:r>
              </a:p>
            </p:txBody>
          </p:sp>
        </mc:Fallback>
      </mc:AlternateContent>
      <p:sp>
        <p:nvSpPr>
          <p:cNvPr id="9" name="Oval 8">
            <a:extLst>
              <a:ext uri="{FF2B5EF4-FFF2-40B4-BE49-F238E27FC236}">
                <a16:creationId xmlns:a16="http://schemas.microsoft.com/office/drawing/2014/main" id="{54175DB0-46FA-1047-CC14-456A6E61F298}"/>
              </a:ext>
            </a:extLst>
          </p:cNvPr>
          <p:cNvSpPr/>
          <p:nvPr/>
        </p:nvSpPr>
        <p:spPr>
          <a:xfrm>
            <a:off x="3778899"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3" name="Oval 12">
            <a:extLst>
              <a:ext uri="{FF2B5EF4-FFF2-40B4-BE49-F238E27FC236}">
                <a16:creationId xmlns:a16="http://schemas.microsoft.com/office/drawing/2014/main" id="{5E51CEFB-B414-5D50-1AE0-8675CD6B04F9}"/>
              </a:ext>
            </a:extLst>
          </p:cNvPr>
          <p:cNvSpPr/>
          <p:nvPr/>
        </p:nvSpPr>
        <p:spPr>
          <a:xfrm>
            <a:off x="4948335"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ECD0083-EC5C-1489-B17B-2A25D912E443}"/>
                  </a:ext>
                </a:extLst>
              </p:cNvPr>
              <p:cNvSpPr txBox="1"/>
              <p:nvPr/>
            </p:nvSpPr>
            <p:spPr>
              <a:xfrm>
                <a:off x="3778899" y="4149884"/>
                <a:ext cx="1352678" cy="369332"/>
              </a:xfrm>
              <a:prstGeom prst="rect">
                <a:avLst/>
              </a:prstGeom>
              <a:noFill/>
            </p:spPr>
            <p:txBody>
              <a:bodyPr wrap="none" rtlCol="0">
                <a:spAutoFit/>
              </a:bodyPr>
              <a:lstStyle/>
              <a:p>
                <a:r>
                  <a:rPr lang="en-ES" dirty="0">
                    <a:solidFill>
                      <a:schemeClr val="tx1"/>
                    </a:solidFill>
                  </a:rPr>
                  <a:t>Site index: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ES" i="1">
                        <a:latin typeface="Cambria Math" panose="02040503050406030204" pitchFamily="18" charset="0"/>
                        <a:ea typeface="Cambria Math" panose="02040503050406030204" pitchFamily="18" charset="0"/>
                      </a:rPr>
                      <m:t>𝛼</m:t>
                    </m:r>
                  </m:oMath>
                </a14:m>
                <a:endParaRPr lang="en-ES" dirty="0">
                  <a:solidFill>
                    <a:schemeClr val="tx1"/>
                  </a:solidFill>
                </a:endParaRPr>
              </a:p>
            </p:txBody>
          </p:sp>
        </mc:Choice>
        <mc:Fallback xmlns="">
          <p:sp>
            <p:nvSpPr>
              <p:cNvPr id="16" name="TextBox 15">
                <a:extLst>
                  <a:ext uri="{FF2B5EF4-FFF2-40B4-BE49-F238E27FC236}">
                    <a16:creationId xmlns:a16="http://schemas.microsoft.com/office/drawing/2014/main" id="{4ECD0083-EC5C-1489-B17B-2A25D912E443}"/>
                  </a:ext>
                </a:extLst>
              </p:cNvPr>
              <p:cNvSpPr txBox="1">
                <a:spLocks noRot="1" noChangeAspect="1" noMove="1" noResize="1" noEditPoints="1" noAdjustHandles="1" noChangeArrowheads="1" noChangeShapeType="1" noTextEdit="1"/>
              </p:cNvSpPr>
              <p:nvPr/>
            </p:nvSpPr>
            <p:spPr>
              <a:xfrm>
                <a:off x="3778899" y="4149884"/>
                <a:ext cx="1352678" cy="369332"/>
              </a:xfrm>
              <a:prstGeom prst="rect">
                <a:avLst/>
              </a:prstGeom>
              <a:blipFill>
                <a:blip r:embed="rId6"/>
                <a:stretch>
                  <a:fillRect l="-3704" t="-6667" b="-26667"/>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65F683-A0C0-B45C-F4FB-E2BC73688764}"/>
                  </a:ext>
                </a:extLst>
              </p:cNvPr>
              <p:cNvSpPr txBox="1"/>
              <p:nvPr/>
            </p:nvSpPr>
            <p:spPr>
              <a:xfrm>
                <a:off x="4002833" y="5758216"/>
                <a:ext cx="1355884" cy="369332"/>
              </a:xfrm>
              <a:prstGeom prst="rect">
                <a:avLst/>
              </a:prstGeom>
              <a:noFill/>
            </p:spPr>
            <p:txBody>
              <a:bodyPr wrap="none" rtlCol="0">
                <a:spAutoFit/>
              </a:bodyPr>
              <a:lstStyle/>
              <a:p>
                <a:r>
                  <a:rPr lang="en-ES" dirty="0">
                    <a:solidFill>
                      <a:schemeClr val="accent2">
                        <a:lumMod val="60000"/>
                        <a:lumOff val="40000"/>
                      </a:schemeClr>
                    </a:solidFill>
                  </a:rPr>
                  <a:t>Site index: </a:t>
                </a:r>
                <a14:m>
                  <m:oMath xmlns:m="http://schemas.openxmlformats.org/officeDocument/2006/math">
                    <m:r>
                      <a:rPr lang="en-ES" i="1" smtClean="0">
                        <a:solidFill>
                          <a:schemeClr val="accent2">
                            <a:lumMod val="60000"/>
                            <a:lumOff val="40000"/>
                          </a:schemeClr>
                        </a:solidFill>
                        <a:latin typeface="Cambria Math" panose="02040503050406030204" pitchFamily="18" charset="0"/>
                        <a:ea typeface="Cambria Math" panose="02040503050406030204" pitchFamily="18" charset="0"/>
                      </a:rPr>
                      <m:t>𝛽</m:t>
                    </m:r>
                  </m:oMath>
                </a14:m>
                <a:endParaRPr lang="en-ES" dirty="0">
                  <a:solidFill>
                    <a:schemeClr val="accent2">
                      <a:lumMod val="60000"/>
                      <a:lumOff val="40000"/>
                    </a:schemeClr>
                  </a:solidFill>
                </a:endParaRPr>
              </a:p>
            </p:txBody>
          </p:sp>
        </mc:Choice>
        <mc:Fallback xmlns="">
          <p:sp>
            <p:nvSpPr>
              <p:cNvPr id="17" name="TextBox 16">
                <a:extLst>
                  <a:ext uri="{FF2B5EF4-FFF2-40B4-BE49-F238E27FC236}">
                    <a16:creationId xmlns:a16="http://schemas.microsoft.com/office/drawing/2014/main" id="{AB65F683-A0C0-B45C-F4FB-E2BC73688764}"/>
                  </a:ext>
                </a:extLst>
              </p:cNvPr>
              <p:cNvSpPr txBox="1">
                <a:spLocks noRot="1" noChangeAspect="1" noMove="1" noResize="1" noEditPoints="1" noAdjustHandles="1" noChangeArrowheads="1" noChangeShapeType="1" noTextEdit="1"/>
              </p:cNvSpPr>
              <p:nvPr/>
            </p:nvSpPr>
            <p:spPr>
              <a:xfrm>
                <a:off x="4002833" y="5758216"/>
                <a:ext cx="1355884" cy="369332"/>
              </a:xfrm>
              <a:prstGeom prst="rect">
                <a:avLst/>
              </a:prstGeom>
              <a:blipFill>
                <a:blip r:embed="rId7"/>
                <a:stretch>
                  <a:fillRect l="-3738" t="-6667" b="-26667"/>
                </a:stretch>
              </a:blipFill>
            </p:spPr>
            <p:txBody>
              <a:bodyPr/>
              <a:lstStyle/>
              <a:p>
                <a:r>
                  <a:rPr lang="en-ES">
                    <a:noFill/>
                  </a:rPr>
                  <a:t> </a:t>
                </a:r>
              </a:p>
            </p:txBody>
          </p:sp>
        </mc:Fallback>
      </mc:AlternateContent>
      <p:sp>
        <p:nvSpPr>
          <p:cNvPr id="26" name="Rectangle 25">
            <a:extLst>
              <a:ext uri="{FF2B5EF4-FFF2-40B4-BE49-F238E27FC236}">
                <a16:creationId xmlns:a16="http://schemas.microsoft.com/office/drawing/2014/main" id="{EB927DC5-E156-EE90-4B9F-AAA99D00974C}"/>
              </a:ext>
            </a:extLst>
          </p:cNvPr>
          <p:cNvSpPr/>
          <p:nvPr/>
        </p:nvSpPr>
        <p:spPr>
          <a:xfrm>
            <a:off x="5940468" y="3794985"/>
            <a:ext cx="2497515" cy="2497515"/>
          </a:xfrm>
          <a:prstGeom prst="rect">
            <a:avLst/>
          </a:prstGeom>
          <a:noFill/>
          <a:ln w="762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7" name="Oval 26">
            <a:extLst>
              <a:ext uri="{FF2B5EF4-FFF2-40B4-BE49-F238E27FC236}">
                <a16:creationId xmlns:a16="http://schemas.microsoft.com/office/drawing/2014/main" id="{BD0ECA61-D964-8B8A-1B70-343EA3F9F8D5}"/>
              </a:ext>
            </a:extLst>
          </p:cNvPr>
          <p:cNvSpPr/>
          <p:nvPr/>
        </p:nvSpPr>
        <p:spPr>
          <a:xfrm>
            <a:off x="6385250"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8" name="Oval 27">
            <a:extLst>
              <a:ext uri="{FF2B5EF4-FFF2-40B4-BE49-F238E27FC236}">
                <a16:creationId xmlns:a16="http://schemas.microsoft.com/office/drawing/2014/main" id="{EB8EDD37-60F8-2239-2B0A-368D24E11374}"/>
              </a:ext>
            </a:extLst>
          </p:cNvPr>
          <p:cNvSpPr/>
          <p:nvPr/>
        </p:nvSpPr>
        <p:spPr>
          <a:xfrm>
            <a:off x="7554686"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ACBF041-878A-46F2-FD91-D62701B8373A}"/>
                  </a:ext>
                </a:extLst>
              </p:cNvPr>
              <p:cNvSpPr txBox="1"/>
              <p:nvPr/>
            </p:nvSpPr>
            <p:spPr>
              <a:xfrm>
                <a:off x="6385250" y="4149884"/>
                <a:ext cx="1354282" cy="369332"/>
              </a:xfrm>
              <a:prstGeom prst="rect">
                <a:avLst/>
              </a:prstGeom>
              <a:noFill/>
            </p:spPr>
            <p:txBody>
              <a:bodyPr wrap="none" rtlCol="0">
                <a:spAutoFit/>
              </a:bodyPr>
              <a:lstStyle/>
              <a:p>
                <a:r>
                  <a:rPr lang="en-ES" dirty="0">
                    <a:solidFill>
                      <a:schemeClr val="tx1"/>
                    </a:solidFill>
                  </a:rPr>
                  <a:t>Site index: </a:t>
                </a:r>
                <a14:m>
                  <m:oMath xmlns:m="http://schemas.openxmlformats.org/officeDocument/2006/math">
                    <m:r>
                      <a:rPr lang="en-ES" i="1" smtClean="0">
                        <a:solidFill>
                          <a:schemeClr val="tx1"/>
                        </a:solidFill>
                        <a:latin typeface="Cambria Math" panose="02040503050406030204" pitchFamily="18" charset="0"/>
                        <a:ea typeface="Cambria Math" panose="02040503050406030204" pitchFamily="18" charset="0"/>
                      </a:rPr>
                      <m:t>𝛼</m:t>
                    </m:r>
                  </m:oMath>
                </a14:m>
                <a:endParaRPr lang="en-ES" dirty="0">
                  <a:solidFill>
                    <a:schemeClr val="tx1"/>
                  </a:solidFill>
                </a:endParaRPr>
              </a:p>
            </p:txBody>
          </p:sp>
        </mc:Choice>
        <mc:Fallback xmlns="">
          <p:sp>
            <p:nvSpPr>
              <p:cNvPr id="29" name="TextBox 28">
                <a:extLst>
                  <a:ext uri="{FF2B5EF4-FFF2-40B4-BE49-F238E27FC236}">
                    <a16:creationId xmlns:a16="http://schemas.microsoft.com/office/drawing/2014/main" id="{EACBF041-878A-46F2-FD91-D62701B8373A}"/>
                  </a:ext>
                </a:extLst>
              </p:cNvPr>
              <p:cNvSpPr txBox="1">
                <a:spLocks noRot="1" noChangeAspect="1" noMove="1" noResize="1" noEditPoints="1" noAdjustHandles="1" noChangeArrowheads="1" noChangeShapeType="1" noTextEdit="1"/>
              </p:cNvSpPr>
              <p:nvPr/>
            </p:nvSpPr>
            <p:spPr>
              <a:xfrm>
                <a:off x="6385250" y="4149884"/>
                <a:ext cx="1354282" cy="369332"/>
              </a:xfrm>
              <a:prstGeom prst="rect">
                <a:avLst/>
              </a:prstGeom>
              <a:blipFill>
                <a:blip r:embed="rId8"/>
                <a:stretch>
                  <a:fillRect l="-3704" t="-6667" b="-26667"/>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9F4F1FC-9672-210C-D344-6485026D094C}"/>
                  </a:ext>
                </a:extLst>
              </p:cNvPr>
              <p:cNvSpPr txBox="1"/>
              <p:nvPr/>
            </p:nvSpPr>
            <p:spPr>
              <a:xfrm>
                <a:off x="6609184" y="5758216"/>
                <a:ext cx="1354282" cy="369332"/>
              </a:xfrm>
              <a:prstGeom prst="rect">
                <a:avLst/>
              </a:prstGeom>
              <a:noFill/>
            </p:spPr>
            <p:txBody>
              <a:bodyPr wrap="none" rtlCol="0">
                <a:spAutoFit/>
              </a:bodyPr>
              <a:lstStyle/>
              <a:p>
                <a:r>
                  <a:rPr lang="en-ES" dirty="0">
                    <a:solidFill>
                      <a:schemeClr val="accent2">
                        <a:lumMod val="60000"/>
                        <a:lumOff val="40000"/>
                      </a:schemeClr>
                    </a:solidFill>
                  </a:rPr>
                  <a:t>Site index: </a:t>
                </a:r>
                <a14:m>
                  <m:oMath xmlns:m="http://schemas.openxmlformats.org/officeDocument/2006/math">
                    <m:r>
                      <a:rPr lang="en-ES" i="1">
                        <a:solidFill>
                          <a:schemeClr val="accent2">
                            <a:lumMod val="60000"/>
                            <a:lumOff val="40000"/>
                          </a:schemeClr>
                        </a:solidFill>
                        <a:latin typeface="Cambria Math" panose="02040503050406030204" pitchFamily="18" charset="0"/>
                        <a:ea typeface="Cambria Math" panose="02040503050406030204" pitchFamily="18" charset="0"/>
                      </a:rPr>
                      <m:t>𝛽</m:t>
                    </m:r>
                  </m:oMath>
                </a14:m>
                <a:endParaRPr lang="en-ES" dirty="0">
                  <a:solidFill>
                    <a:schemeClr val="accent2">
                      <a:lumMod val="60000"/>
                      <a:lumOff val="40000"/>
                    </a:schemeClr>
                  </a:solidFill>
                </a:endParaRPr>
              </a:p>
            </p:txBody>
          </p:sp>
        </mc:Choice>
        <mc:Fallback xmlns="">
          <p:sp>
            <p:nvSpPr>
              <p:cNvPr id="30" name="TextBox 29">
                <a:extLst>
                  <a:ext uri="{FF2B5EF4-FFF2-40B4-BE49-F238E27FC236}">
                    <a16:creationId xmlns:a16="http://schemas.microsoft.com/office/drawing/2014/main" id="{B9F4F1FC-9672-210C-D344-6485026D094C}"/>
                  </a:ext>
                </a:extLst>
              </p:cNvPr>
              <p:cNvSpPr txBox="1">
                <a:spLocks noRot="1" noChangeAspect="1" noMove="1" noResize="1" noEditPoints="1" noAdjustHandles="1" noChangeArrowheads="1" noChangeShapeType="1" noTextEdit="1"/>
              </p:cNvSpPr>
              <p:nvPr/>
            </p:nvSpPr>
            <p:spPr>
              <a:xfrm>
                <a:off x="6609184" y="5758216"/>
                <a:ext cx="1354282" cy="369332"/>
              </a:xfrm>
              <a:prstGeom prst="rect">
                <a:avLst/>
              </a:prstGeom>
              <a:blipFill>
                <a:blip r:embed="rId9"/>
                <a:stretch>
                  <a:fillRect l="-3738" t="-6667" r="-935" b="-26667"/>
                </a:stretch>
              </a:blipFill>
            </p:spPr>
            <p:txBody>
              <a:bodyPr/>
              <a:lstStyle/>
              <a:p>
                <a:r>
                  <a:rPr lang="en-ES">
                    <a:noFill/>
                  </a:rPr>
                  <a:t> </a:t>
                </a:r>
              </a:p>
            </p:txBody>
          </p:sp>
        </mc:Fallback>
      </mc:AlternateContent>
      <p:cxnSp>
        <p:nvCxnSpPr>
          <p:cNvPr id="32" name="Straight Connector 31">
            <a:extLst>
              <a:ext uri="{FF2B5EF4-FFF2-40B4-BE49-F238E27FC236}">
                <a16:creationId xmlns:a16="http://schemas.microsoft.com/office/drawing/2014/main" id="{A26CE65F-7574-B2DC-B2DA-B2BEA9949D45}"/>
              </a:ext>
            </a:extLst>
          </p:cNvPr>
          <p:cNvCxnSpPr>
            <a:stCxn id="13" idx="5"/>
            <a:endCxn id="27" idx="1"/>
          </p:cNvCxnSpPr>
          <p:nvPr/>
        </p:nvCxnSpPr>
        <p:spPr>
          <a:xfrm>
            <a:off x="5139475" y="4738259"/>
            <a:ext cx="1278569" cy="79959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C88827B-56FF-03ED-B397-5F90DF7B6436}"/>
                  </a:ext>
                </a:extLst>
              </p:cNvPr>
              <p:cNvSpPr txBox="1"/>
              <p:nvPr/>
            </p:nvSpPr>
            <p:spPr>
              <a:xfrm>
                <a:off x="6018816" y="4750416"/>
                <a:ext cx="939465" cy="6286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𝐽</m:t>
                          </m:r>
                        </m:e>
                        <m:sub>
                          <m:r>
                            <a:rPr lang="en-US" sz="3200" b="0" i="1" smtClean="0">
                              <a:latin typeface="Cambria Math" panose="02040503050406030204" pitchFamily="18" charset="0"/>
                              <a:ea typeface="Cambria Math" panose="02040503050406030204" pitchFamily="18" charset="0"/>
                            </a:rPr>
                            <m:t>𝜈</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𝛽</m:t>
                          </m:r>
                        </m:sub>
                      </m:sSub>
                    </m:oMath>
                  </m:oMathPara>
                </a14:m>
                <a:endParaRPr lang="en-ES" sz="3200" dirty="0"/>
              </a:p>
            </p:txBody>
          </p:sp>
        </mc:Choice>
        <mc:Fallback xmlns="">
          <p:sp>
            <p:nvSpPr>
              <p:cNvPr id="34" name="TextBox 33">
                <a:extLst>
                  <a:ext uri="{FF2B5EF4-FFF2-40B4-BE49-F238E27FC236}">
                    <a16:creationId xmlns:a16="http://schemas.microsoft.com/office/drawing/2014/main" id="{7C88827B-56FF-03ED-B397-5F90DF7B6436}"/>
                  </a:ext>
                </a:extLst>
              </p:cNvPr>
              <p:cNvSpPr txBox="1">
                <a:spLocks noRot="1" noChangeAspect="1" noMove="1" noResize="1" noEditPoints="1" noAdjustHandles="1" noChangeArrowheads="1" noChangeShapeType="1" noTextEdit="1"/>
              </p:cNvSpPr>
              <p:nvPr/>
            </p:nvSpPr>
            <p:spPr>
              <a:xfrm>
                <a:off x="6018816" y="4750416"/>
                <a:ext cx="939465" cy="628634"/>
              </a:xfrm>
              <a:prstGeom prst="rect">
                <a:avLst/>
              </a:prstGeom>
              <a:blipFill>
                <a:blip r:embed="rId10"/>
                <a:stretch>
                  <a:fillRect l="-8000" r="-14667" b="-13725"/>
                </a:stretch>
              </a:blipFill>
            </p:spPr>
            <p:txBody>
              <a:bodyPr/>
              <a:lstStyle/>
              <a:p>
                <a:r>
                  <a:rPr lang="en-ES">
                    <a:noFill/>
                  </a:rPr>
                  <a:t> </a:t>
                </a:r>
              </a:p>
            </p:txBody>
          </p:sp>
        </mc:Fallback>
      </mc:AlternateContent>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15</a:t>
            </a:fld>
            <a:endParaRPr lang="en-ES" dirty="0"/>
          </a:p>
        </p:txBody>
      </p:sp>
      <p:sp>
        <p:nvSpPr>
          <p:cNvPr id="6" name="Title 1">
            <a:extLst>
              <a:ext uri="{FF2B5EF4-FFF2-40B4-BE49-F238E27FC236}">
                <a16:creationId xmlns:a16="http://schemas.microsoft.com/office/drawing/2014/main" id="{C210EADA-8EEC-D837-809F-D217970FB0D2}"/>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Spin Hamiltonian</a:t>
            </a:r>
            <a:endParaRPr lang="en-ES" sz="4400" dirty="0">
              <a:latin typeface="+mn-lt"/>
            </a:endParaRPr>
          </a:p>
        </p:txBody>
      </p:sp>
    </p:spTree>
    <p:extLst>
      <p:ext uri="{BB962C8B-B14F-4D97-AF65-F5344CB8AC3E}">
        <p14:creationId xmlns:p14="http://schemas.microsoft.com/office/powerpoint/2010/main" val="180928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16</a:t>
            </a:fld>
            <a:endParaRPr lang="en-ES" dirty="0"/>
          </a:p>
        </p:txBody>
      </p:sp>
      <p:sp>
        <p:nvSpPr>
          <p:cNvPr id="5" name="Rectangle 4">
            <a:extLst>
              <a:ext uri="{FF2B5EF4-FFF2-40B4-BE49-F238E27FC236}">
                <a16:creationId xmlns:a16="http://schemas.microsoft.com/office/drawing/2014/main" id="{0E689B59-C13E-C893-3EF3-A7A7CCFAD976}"/>
              </a:ext>
            </a:extLst>
          </p:cNvPr>
          <p:cNvSpPr>
            <a:spLocks noChangeAspect="1"/>
          </p:cNvSpPr>
          <p:nvPr/>
        </p:nvSpPr>
        <p:spPr>
          <a:xfrm>
            <a:off x="1438039" y="2529000"/>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 name="Straight Arrow Connector 6">
            <a:extLst>
              <a:ext uri="{FF2B5EF4-FFF2-40B4-BE49-F238E27FC236}">
                <a16:creationId xmlns:a16="http://schemas.microsoft.com/office/drawing/2014/main" id="{8C8FFCB5-6E98-0BD8-0A34-320575CA8BDA}"/>
              </a:ext>
            </a:extLst>
          </p:cNvPr>
          <p:cNvCxnSpPr>
            <a:cxnSpLocks/>
          </p:cNvCxnSpPr>
          <p:nvPr/>
        </p:nvCxnSpPr>
        <p:spPr>
          <a:xfrm>
            <a:off x="2158039" y="342900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70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17</a:t>
            </a:fld>
            <a:endParaRPr lang="en-ES" dirty="0"/>
          </a:p>
        </p:txBody>
      </p:sp>
      <p:sp>
        <p:nvSpPr>
          <p:cNvPr id="5" name="Rectangle 4">
            <a:extLst>
              <a:ext uri="{FF2B5EF4-FFF2-40B4-BE49-F238E27FC236}">
                <a16:creationId xmlns:a16="http://schemas.microsoft.com/office/drawing/2014/main" id="{0E689B59-C13E-C893-3EF3-A7A7CCFAD976}"/>
              </a:ext>
            </a:extLst>
          </p:cNvPr>
          <p:cNvSpPr>
            <a:spLocks noChangeAspect="1"/>
          </p:cNvSpPr>
          <p:nvPr/>
        </p:nvSpPr>
        <p:spPr>
          <a:xfrm>
            <a:off x="1438039" y="2529000"/>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 name="Straight Arrow Connector 6">
            <a:extLst>
              <a:ext uri="{FF2B5EF4-FFF2-40B4-BE49-F238E27FC236}">
                <a16:creationId xmlns:a16="http://schemas.microsoft.com/office/drawing/2014/main" id="{8C8FFCB5-6E98-0BD8-0A34-320575CA8BDA}"/>
              </a:ext>
            </a:extLst>
          </p:cNvPr>
          <p:cNvCxnSpPr>
            <a:cxnSpLocks/>
          </p:cNvCxnSpPr>
          <p:nvPr/>
        </p:nvCxnSpPr>
        <p:spPr>
          <a:xfrm>
            <a:off x="2158039" y="342900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76F7840-BC12-5F81-E624-644D692341CA}"/>
              </a:ext>
            </a:extLst>
          </p:cNvPr>
          <p:cNvGrpSpPr/>
          <p:nvPr/>
        </p:nvGrpSpPr>
        <p:grpSpPr>
          <a:xfrm>
            <a:off x="5147443" y="2520055"/>
            <a:ext cx="1800000" cy="1800000"/>
            <a:chOff x="5147443" y="2520055"/>
            <a:chExt cx="1800000" cy="1800000"/>
          </a:xfrm>
        </p:grpSpPr>
        <p:sp>
          <p:nvSpPr>
            <p:cNvPr id="19" name="Rectangle 18">
              <a:extLst>
                <a:ext uri="{FF2B5EF4-FFF2-40B4-BE49-F238E27FC236}">
                  <a16:creationId xmlns:a16="http://schemas.microsoft.com/office/drawing/2014/main" id="{1A00BD29-3356-C2D1-855A-FF575F771372}"/>
                </a:ext>
              </a:extLst>
            </p:cNvPr>
            <p:cNvSpPr>
              <a:spLocks noChangeAspect="1"/>
            </p:cNvSpPr>
            <p:nvPr/>
          </p:nvSpPr>
          <p:spPr>
            <a:xfrm>
              <a:off x="5147443" y="2520055"/>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0" name="Straight Arrow Connector 19">
              <a:extLst>
                <a:ext uri="{FF2B5EF4-FFF2-40B4-BE49-F238E27FC236}">
                  <a16:creationId xmlns:a16="http://schemas.microsoft.com/office/drawing/2014/main" id="{F10F0647-4723-C7D2-9BC2-7F20E2CC39B1}"/>
                </a:ext>
              </a:extLst>
            </p:cNvPr>
            <p:cNvCxnSpPr>
              <a:cxnSpLocks/>
            </p:cNvCxnSpPr>
            <p:nvPr/>
          </p:nvCxnSpPr>
          <p:spPr>
            <a:xfrm>
              <a:off x="6346945" y="28397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D52BBC-628F-F641-A6B2-A446E95D50BE}"/>
                </a:ext>
              </a:extLst>
            </p:cNvPr>
            <p:cNvCxnSpPr>
              <a:cxnSpLocks/>
            </p:cNvCxnSpPr>
            <p:nvPr/>
          </p:nvCxnSpPr>
          <p:spPr>
            <a:xfrm>
              <a:off x="5417677" y="39850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F96098-9F23-56C9-55C8-28823B7A6BBC}"/>
                </a:ext>
              </a:extLst>
            </p:cNvPr>
            <p:cNvCxnSpPr>
              <a:cxnSpLocks/>
            </p:cNvCxnSpPr>
            <p:nvPr/>
          </p:nvCxnSpPr>
          <p:spPr>
            <a:xfrm>
              <a:off x="6346945" y="347958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050D8F-D4CD-571B-1412-F703DC2A931D}"/>
                </a:ext>
              </a:extLst>
            </p:cNvPr>
            <p:cNvCxnSpPr>
              <a:cxnSpLocks/>
            </p:cNvCxnSpPr>
            <p:nvPr/>
          </p:nvCxnSpPr>
          <p:spPr>
            <a:xfrm>
              <a:off x="5518038" y="320027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090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18</a:t>
            </a:fld>
            <a:endParaRPr lang="en-ES" dirty="0"/>
          </a:p>
        </p:txBody>
      </p:sp>
      <p:grpSp>
        <p:nvGrpSpPr>
          <p:cNvPr id="6" name="Group 5">
            <a:extLst>
              <a:ext uri="{FF2B5EF4-FFF2-40B4-BE49-F238E27FC236}">
                <a16:creationId xmlns:a16="http://schemas.microsoft.com/office/drawing/2014/main" id="{20FD8C58-022C-8F46-FE19-8C051F70D53C}"/>
              </a:ext>
            </a:extLst>
          </p:cNvPr>
          <p:cNvGrpSpPr/>
          <p:nvPr/>
        </p:nvGrpSpPr>
        <p:grpSpPr>
          <a:xfrm>
            <a:off x="1438039" y="2529000"/>
            <a:ext cx="1800000" cy="1800000"/>
            <a:chOff x="1438039" y="2529000"/>
            <a:chExt cx="1800000" cy="1800000"/>
          </a:xfrm>
        </p:grpSpPr>
        <p:sp>
          <p:nvSpPr>
            <p:cNvPr id="5" name="Rectangle 4">
              <a:extLst>
                <a:ext uri="{FF2B5EF4-FFF2-40B4-BE49-F238E27FC236}">
                  <a16:creationId xmlns:a16="http://schemas.microsoft.com/office/drawing/2014/main" id="{0E689B59-C13E-C893-3EF3-A7A7CCFAD976}"/>
                </a:ext>
              </a:extLst>
            </p:cNvPr>
            <p:cNvSpPr>
              <a:spLocks noChangeAspect="1"/>
            </p:cNvSpPr>
            <p:nvPr/>
          </p:nvSpPr>
          <p:spPr>
            <a:xfrm>
              <a:off x="1438039" y="2529000"/>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 name="Straight Arrow Connector 6">
              <a:extLst>
                <a:ext uri="{FF2B5EF4-FFF2-40B4-BE49-F238E27FC236}">
                  <a16:creationId xmlns:a16="http://schemas.microsoft.com/office/drawing/2014/main" id="{8C8FFCB5-6E98-0BD8-0A34-320575CA8BDA}"/>
                </a:ext>
              </a:extLst>
            </p:cNvPr>
            <p:cNvCxnSpPr>
              <a:cxnSpLocks/>
            </p:cNvCxnSpPr>
            <p:nvPr/>
          </p:nvCxnSpPr>
          <p:spPr>
            <a:xfrm>
              <a:off x="2158039" y="342900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C00A095-15B9-4B8A-A548-B8C7D387C843}"/>
              </a:ext>
            </a:extLst>
          </p:cNvPr>
          <p:cNvGrpSpPr/>
          <p:nvPr/>
        </p:nvGrpSpPr>
        <p:grpSpPr>
          <a:xfrm>
            <a:off x="5147443" y="2520055"/>
            <a:ext cx="1800000" cy="1800000"/>
            <a:chOff x="5147443" y="2520055"/>
            <a:chExt cx="1800000" cy="1800000"/>
          </a:xfrm>
        </p:grpSpPr>
        <p:sp>
          <p:nvSpPr>
            <p:cNvPr id="19" name="Rectangle 18">
              <a:extLst>
                <a:ext uri="{FF2B5EF4-FFF2-40B4-BE49-F238E27FC236}">
                  <a16:creationId xmlns:a16="http://schemas.microsoft.com/office/drawing/2014/main" id="{1A00BD29-3356-C2D1-855A-FF575F771372}"/>
                </a:ext>
              </a:extLst>
            </p:cNvPr>
            <p:cNvSpPr>
              <a:spLocks noChangeAspect="1"/>
            </p:cNvSpPr>
            <p:nvPr/>
          </p:nvSpPr>
          <p:spPr>
            <a:xfrm>
              <a:off x="5147443" y="2520055"/>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0" name="Straight Arrow Connector 19">
              <a:extLst>
                <a:ext uri="{FF2B5EF4-FFF2-40B4-BE49-F238E27FC236}">
                  <a16:creationId xmlns:a16="http://schemas.microsoft.com/office/drawing/2014/main" id="{F10F0647-4723-C7D2-9BC2-7F20E2CC39B1}"/>
                </a:ext>
              </a:extLst>
            </p:cNvPr>
            <p:cNvCxnSpPr>
              <a:cxnSpLocks/>
            </p:cNvCxnSpPr>
            <p:nvPr/>
          </p:nvCxnSpPr>
          <p:spPr>
            <a:xfrm>
              <a:off x="6346945" y="28397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D52BBC-628F-F641-A6B2-A446E95D50BE}"/>
                </a:ext>
              </a:extLst>
            </p:cNvPr>
            <p:cNvCxnSpPr>
              <a:cxnSpLocks/>
            </p:cNvCxnSpPr>
            <p:nvPr/>
          </p:nvCxnSpPr>
          <p:spPr>
            <a:xfrm>
              <a:off x="5417677" y="39850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F96098-9F23-56C9-55C8-28823B7A6BBC}"/>
                </a:ext>
              </a:extLst>
            </p:cNvPr>
            <p:cNvCxnSpPr>
              <a:cxnSpLocks/>
            </p:cNvCxnSpPr>
            <p:nvPr/>
          </p:nvCxnSpPr>
          <p:spPr>
            <a:xfrm>
              <a:off x="6346945" y="347958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050D8F-D4CD-571B-1412-F703DC2A931D}"/>
                </a:ext>
              </a:extLst>
            </p:cNvPr>
            <p:cNvCxnSpPr>
              <a:cxnSpLocks/>
            </p:cNvCxnSpPr>
            <p:nvPr/>
          </p:nvCxnSpPr>
          <p:spPr>
            <a:xfrm>
              <a:off x="5518038" y="320027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2727430-612A-65AC-AE5B-2ACA70056A8D}"/>
              </a:ext>
            </a:extLst>
          </p:cNvPr>
          <p:cNvGrpSpPr/>
          <p:nvPr/>
        </p:nvGrpSpPr>
        <p:grpSpPr>
          <a:xfrm>
            <a:off x="8955163" y="2519819"/>
            <a:ext cx="1800000" cy="1800000"/>
            <a:chOff x="4296000" y="2536842"/>
            <a:chExt cx="1800000" cy="1800000"/>
          </a:xfrm>
        </p:grpSpPr>
        <p:sp>
          <p:nvSpPr>
            <p:cNvPr id="17" name="Rectangle 16">
              <a:extLst>
                <a:ext uri="{FF2B5EF4-FFF2-40B4-BE49-F238E27FC236}">
                  <a16:creationId xmlns:a16="http://schemas.microsoft.com/office/drawing/2014/main" id="{2A9CEE63-CE8B-6A68-B512-06FCC14DA57F}"/>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4" name="Straight Arrow Connector 23">
              <a:extLst>
                <a:ext uri="{FF2B5EF4-FFF2-40B4-BE49-F238E27FC236}">
                  <a16:creationId xmlns:a16="http://schemas.microsoft.com/office/drawing/2014/main" id="{75E58081-CECD-FD73-8485-6BA27D3F0E9B}"/>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E9653B-3F38-2FAB-3E60-8E2956889D2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AD7B48-0560-B43E-1251-000D570A1091}"/>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2B645F-43CC-290D-9488-9E6F031622E9}"/>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5A293D-2247-43A2-1EF6-2748FA700295}"/>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6E48AC-9801-D75C-9516-22E0934A1C81}"/>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C72E7F-11DF-D80F-C7EB-35DEA1D4747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1A5586A-F482-32C9-D1A6-B9D5CCDAD9B2}"/>
              </a:ext>
            </a:extLst>
          </p:cNvPr>
          <p:cNvGrpSpPr/>
          <p:nvPr/>
        </p:nvGrpSpPr>
        <p:grpSpPr>
          <a:xfrm>
            <a:off x="8953963" y="2520055"/>
            <a:ext cx="1800000" cy="1800000"/>
            <a:chOff x="4296000" y="2536842"/>
            <a:chExt cx="1800000" cy="1800000"/>
          </a:xfrm>
        </p:grpSpPr>
        <p:sp>
          <p:nvSpPr>
            <p:cNvPr id="32" name="Rectangle 31">
              <a:extLst>
                <a:ext uri="{FF2B5EF4-FFF2-40B4-BE49-F238E27FC236}">
                  <a16:creationId xmlns:a16="http://schemas.microsoft.com/office/drawing/2014/main" id="{BF7FB419-9F37-DC1A-3F0D-8D1CEFB302E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33" name="Straight Arrow Connector 32">
              <a:extLst>
                <a:ext uri="{FF2B5EF4-FFF2-40B4-BE49-F238E27FC236}">
                  <a16:creationId xmlns:a16="http://schemas.microsoft.com/office/drawing/2014/main" id="{5FA06A60-5D31-8E8D-CCDE-50CD0CB2B038}"/>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ED3F48C-C0B4-1588-1A99-EED73168CD5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7DE907-DDFF-DAC6-C47E-0E36D99B500E}"/>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B5897E8-3DF2-E816-DCD7-894DB9D3CD8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924F6C-6B04-090C-DEF5-C1B981703088}"/>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AE95638-F029-4947-E676-4904B8E2AE1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A04BC4A-8CBF-DECD-F47F-0254ADB5A1B3}"/>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A0C12D95-3818-A491-5711-E5541D0BFADA}"/>
              </a:ext>
            </a:extLst>
          </p:cNvPr>
          <p:cNvGrpSpPr/>
          <p:nvPr/>
        </p:nvGrpSpPr>
        <p:grpSpPr>
          <a:xfrm>
            <a:off x="8953963" y="2520055"/>
            <a:ext cx="1800000" cy="1800000"/>
            <a:chOff x="4296000" y="2536842"/>
            <a:chExt cx="1800000" cy="1800000"/>
          </a:xfrm>
        </p:grpSpPr>
        <p:sp>
          <p:nvSpPr>
            <p:cNvPr id="41" name="Rectangle 40">
              <a:extLst>
                <a:ext uri="{FF2B5EF4-FFF2-40B4-BE49-F238E27FC236}">
                  <a16:creationId xmlns:a16="http://schemas.microsoft.com/office/drawing/2014/main" id="{9C36F210-6CCE-3723-A2A0-9AA46377083F}"/>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42" name="Straight Arrow Connector 41">
              <a:extLst>
                <a:ext uri="{FF2B5EF4-FFF2-40B4-BE49-F238E27FC236}">
                  <a16:creationId xmlns:a16="http://schemas.microsoft.com/office/drawing/2014/main" id="{EC01B0FF-6195-80AC-18B0-59860FAA9966}"/>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BA24396-1B22-2F49-C0C9-47DF0626678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65DEDB9-BFBF-FDF2-5E10-CC1AFAE59864}"/>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32704D4-26B8-6095-89C8-0637A7C0ECD4}"/>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A51D534-7C63-37A1-C11A-E444F1E48B90}"/>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57BBE30-889C-1714-F347-AA67E4BA1A04}"/>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DE905BD-1A79-CFAE-0512-E90B6B60D9B7}"/>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D7B703B6-8CBE-0992-B53F-A24B07E56FA3}"/>
              </a:ext>
            </a:extLst>
          </p:cNvPr>
          <p:cNvGrpSpPr/>
          <p:nvPr/>
        </p:nvGrpSpPr>
        <p:grpSpPr>
          <a:xfrm>
            <a:off x="8953963" y="2520055"/>
            <a:ext cx="1800000" cy="1800000"/>
            <a:chOff x="4296000" y="2536842"/>
            <a:chExt cx="1800000" cy="1800000"/>
          </a:xfrm>
        </p:grpSpPr>
        <p:sp>
          <p:nvSpPr>
            <p:cNvPr id="50" name="Rectangle 49">
              <a:extLst>
                <a:ext uri="{FF2B5EF4-FFF2-40B4-BE49-F238E27FC236}">
                  <a16:creationId xmlns:a16="http://schemas.microsoft.com/office/drawing/2014/main" id="{82877724-F776-EC1B-62AD-73F473AFE43E}"/>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51" name="Straight Arrow Connector 50">
              <a:extLst>
                <a:ext uri="{FF2B5EF4-FFF2-40B4-BE49-F238E27FC236}">
                  <a16:creationId xmlns:a16="http://schemas.microsoft.com/office/drawing/2014/main" id="{78AAF9E1-00BC-5BC0-35AB-D677527E03FB}"/>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70EC61A-1CE1-2336-056E-6767A3AD58C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5C9E9DB-CA58-8DCB-1279-3C7A7A7F0997}"/>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E57F0F6-0C17-081A-31F8-EE05D1DC52FB}"/>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B5AC820-AA6B-88EF-3C13-3A94307B6E72}"/>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9220EF5-F6DF-B7A2-1DC0-46FE33B51254}"/>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C198FC6-9288-6C8B-F76D-21CE2FA41678}"/>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745196-2B17-99F4-A561-F301111DC544}"/>
              </a:ext>
            </a:extLst>
          </p:cNvPr>
          <p:cNvGrpSpPr/>
          <p:nvPr/>
        </p:nvGrpSpPr>
        <p:grpSpPr>
          <a:xfrm>
            <a:off x="8953963" y="2520055"/>
            <a:ext cx="1800000" cy="1800000"/>
            <a:chOff x="4296000" y="2536842"/>
            <a:chExt cx="1800000" cy="1800000"/>
          </a:xfrm>
        </p:grpSpPr>
        <p:sp>
          <p:nvSpPr>
            <p:cNvPr id="59" name="Rectangle 58">
              <a:extLst>
                <a:ext uri="{FF2B5EF4-FFF2-40B4-BE49-F238E27FC236}">
                  <a16:creationId xmlns:a16="http://schemas.microsoft.com/office/drawing/2014/main" id="{5EBBB3D8-2387-AD03-CFFB-689B5FF81D63}"/>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60" name="Straight Arrow Connector 59">
              <a:extLst>
                <a:ext uri="{FF2B5EF4-FFF2-40B4-BE49-F238E27FC236}">
                  <a16:creationId xmlns:a16="http://schemas.microsoft.com/office/drawing/2014/main" id="{6B0F2084-6120-3331-0747-ACDD6ACEABF7}"/>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D387159-4141-3FD6-617B-BE32643D6033}"/>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6FB9AD6-F3A3-37BA-F1AE-4E0215278714}"/>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F80B990-7691-DEE4-7EE2-9AA02695FA19}"/>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AA8E5EA-0D90-8167-1554-857625DC590F}"/>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FD85053-68BF-B2F4-AF41-FD2792D7221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B8CAF83-F52B-6D5A-C4D4-3DA7F7228A60}"/>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6B3F433-9608-FF92-9C73-395B53F6E572}"/>
              </a:ext>
            </a:extLst>
          </p:cNvPr>
          <p:cNvGrpSpPr/>
          <p:nvPr/>
        </p:nvGrpSpPr>
        <p:grpSpPr>
          <a:xfrm>
            <a:off x="8953963" y="2520055"/>
            <a:ext cx="1800000" cy="1800000"/>
            <a:chOff x="4296000" y="2536842"/>
            <a:chExt cx="1800000" cy="1800000"/>
          </a:xfrm>
        </p:grpSpPr>
        <p:sp>
          <p:nvSpPr>
            <p:cNvPr id="68" name="Rectangle 67">
              <a:extLst>
                <a:ext uri="{FF2B5EF4-FFF2-40B4-BE49-F238E27FC236}">
                  <a16:creationId xmlns:a16="http://schemas.microsoft.com/office/drawing/2014/main" id="{13E19F4D-CB25-C475-EB49-5FA0E8C4A9D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69" name="Straight Arrow Connector 68">
              <a:extLst>
                <a:ext uri="{FF2B5EF4-FFF2-40B4-BE49-F238E27FC236}">
                  <a16:creationId xmlns:a16="http://schemas.microsoft.com/office/drawing/2014/main" id="{40C979FB-7E0E-68B1-813F-352359A76433}"/>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358C3EE-99A3-AA59-7778-A00AE35DF9E2}"/>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3BBD5DB-822E-51EF-2584-3FD87A41AF1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9186FD1-8123-2D34-1782-6B3C421FA7B0}"/>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5623827-FDD9-FFC3-1B55-EF3C41EDB67F}"/>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FE87A0F-272A-47CC-684A-FBDBB5FFF1A8}"/>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FE8BD4-964C-5AF6-1970-582AD6413E8B}"/>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12A9D82-8EED-652D-1931-D7397E077784}"/>
              </a:ext>
            </a:extLst>
          </p:cNvPr>
          <p:cNvGrpSpPr/>
          <p:nvPr/>
        </p:nvGrpSpPr>
        <p:grpSpPr>
          <a:xfrm>
            <a:off x="8953963" y="2520055"/>
            <a:ext cx="1800000" cy="1800000"/>
            <a:chOff x="4296000" y="2536842"/>
            <a:chExt cx="1800000" cy="1800000"/>
          </a:xfrm>
        </p:grpSpPr>
        <p:sp>
          <p:nvSpPr>
            <p:cNvPr id="77" name="Rectangle 76">
              <a:extLst>
                <a:ext uri="{FF2B5EF4-FFF2-40B4-BE49-F238E27FC236}">
                  <a16:creationId xmlns:a16="http://schemas.microsoft.com/office/drawing/2014/main" id="{21FDC802-0EF4-2E74-5E3C-62EAA26525E2}"/>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8" name="Straight Arrow Connector 77">
              <a:extLst>
                <a:ext uri="{FF2B5EF4-FFF2-40B4-BE49-F238E27FC236}">
                  <a16:creationId xmlns:a16="http://schemas.microsoft.com/office/drawing/2014/main" id="{94846D39-C815-0C8F-1C4B-0D55C71CEDC2}"/>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7CC2768-C0DB-FEEE-3A04-D4698D51814B}"/>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E048527-9913-7A82-9DA4-AC5023CC5F4D}"/>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ACA750F-6611-2111-8049-D3219B55E2DE}"/>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97F6510-0A77-9BB1-6492-446AE7424B81}"/>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58E2F21-E74C-6825-DFFE-6E4D23466B07}"/>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5F4B72-E73D-DE42-5905-A3AA186224D0}"/>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84DD4BA6-4686-5DA3-A3AC-1EFB89433D8A}"/>
              </a:ext>
            </a:extLst>
          </p:cNvPr>
          <p:cNvGrpSpPr/>
          <p:nvPr/>
        </p:nvGrpSpPr>
        <p:grpSpPr>
          <a:xfrm>
            <a:off x="8953963" y="2520055"/>
            <a:ext cx="1800000" cy="1800000"/>
            <a:chOff x="4296000" y="2536842"/>
            <a:chExt cx="1800000" cy="1800000"/>
          </a:xfrm>
        </p:grpSpPr>
        <p:sp>
          <p:nvSpPr>
            <p:cNvPr id="86" name="Rectangle 85">
              <a:extLst>
                <a:ext uri="{FF2B5EF4-FFF2-40B4-BE49-F238E27FC236}">
                  <a16:creationId xmlns:a16="http://schemas.microsoft.com/office/drawing/2014/main" id="{9A862535-1FC2-87B6-B735-C14FD9676C9C}"/>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87" name="Straight Arrow Connector 86">
              <a:extLst>
                <a:ext uri="{FF2B5EF4-FFF2-40B4-BE49-F238E27FC236}">
                  <a16:creationId xmlns:a16="http://schemas.microsoft.com/office/drawing/2014/main" id="{9F4141EA-84CB-4695-14AD-5176598BC0D8}"/>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FCDE2E4-34ED-74D3-6D79-4ADCB5815508}"/>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ABC3A36-1BF6-610C-C45C-D295347F172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B9E7F7C-AD28-EFDF-D5D0-8C7B5802017B}"/>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D57AEB0-95D5-B966-55AB-46B21D66D85D}"/>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0053C11-A6EF-8A28-282B-605B193C593D}"/>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AE0A14A8-0F55-D8E2-8B74-06E78499F98C}"/>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009D9970-AEC3-7135-E5F6-7853DD2FFBF5}"/>
              </a:ext>
            </a:extLst>
          </p:cNvPr>
          <p:cNvGrpSpPr/>
          <p:nvPr/>
        </p:nvGrpSpPr>
        <p:grpSpPr>
          <a:xfrm>
            <a:off x="8953963" y="2520055"/>
            <a:ext cx="1800000" cy="1800000"/>
            <a:chOff x="4296000" y="2536842"/>
            <a:chExt cx="1800000" cy="1800000"/>
          </a:xfrm>
        </p:grpSpPr>
        <p:sp>
          <p:nvSpPr>
            <p:cNvPr id="95" name="Rectangle 94">
              <a:extLst>
                <a:ext uri="{FF2B5EF4-FFF2-40B4-BE49-F238E27FC236}">
                  <a16:creationId xmlns:a16="http://schemas.microsoft.com/office/drawing/2014/main" id="{3B87A915-820D-EBA6-F66C-F0877893270A}"/>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96" name="Straight Arrow Connector 95">
              <a:extLst>
                <a:ext uri="{FF2B5EF4-FFF2-40B4-BE49-F238E27FC236}">
                  <a16:creationId xmlns:a16="http://schemas.microsoft.com/office/drawing/2014/main" id="{4DABF6BB-1A23-B04C-CCF0-83B110E40C24}"/>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09B22AA-B122-3511-1036-B041825E3EC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04A0A7D-1BEA-0AEF-9C1A-03416023F02E}"/>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332ADAB-6F34-377E-4887-A10B47721FF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6945ABD-6706-356C-A068-D8F37334F523}"/>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3750647-767C-9532-6E5E-437408F57A3E}"/>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3ABA46D-4DA6-AE4C-75DE-C889816F785C}"/>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47882672-BA1B-7CB7-E8D6-054916DF2869}"/>
              </a:ext>
            </a:extLst>
          </p:cNvPr>
          <p:cNvGrpSpPr/>
          <p:nvPr/>
        </p:nvGrpSpPr>
        <p:grpSpPr>
          <a:xfrm>
            <a:off x="8953963" y="2520055"/>
            <a:ext cx="1800000" cy="1800000"/>
            <a:chOff x="4296000" y="2536842"/>
            <a:chExt cx="1800000" cy="1800000"/>
          </a:xfrm>
        </p:grpSpPr>
        <p:sp>
          <p:nvSpPr>
            <p:cNvPr id="104" name="Rectangle 103">
              <a:extLst>
                <a:ext uri="{FF2B5EF4-FFF2-40B4-BE49-F238E27FC236}">
                  <a16:creationId xmlns:a16="http://schemas.microsoft.com/office/drawing/2014/main" id="{07E022B7-43A7-C887-12B2-D899AFD6B7CE}"/>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05" name="Straight Arrow Connector 104">
              <a:extLst>
                <a:ext uri="{FF2B5EF4-FFF2-40B4-BE49-F238E27FC236}">
                  <a16:creationId xmlns:a16="http://schemas.microsoft.com/office/drawing/2014/main" id="{ED2CC586-5D71-BD4F-826C-1FF8F326CD0C}"/>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DB53F1B-9E2D-96AB-7241-81A64339C414}"/>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DB0FC84-BBE2-1765-21C2-7158E41AA23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4E70320-4134-1FC8-1F54-F9621D4B086E}"/>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8CF1258-D846-C869-415E-EEE863B83D9C}"/>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BA8E736-55DA-8230-A370-D958799137BF}"/>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8EFA7AF-432C-AF6A-C396-1B1046849A98}"/>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B4F59544-EC89-A9B1-B8C2-7559E4B5CD62}"/>
              </a:ext>
            </a:extLst>
          </p:cNvPr>
          <p:cNvGrpSpPr/>
          <p:nvPr/>
        </p:nvGrpSpPr>
        <p:grpSpPr>
          <a:xfrm>
            <a:off x="8953963" y="2520055"/>
            <a:ext cx="1800000" cy="1800000"/>
            <a:chOff x="4296000" y="2536842"/>
            <a:chExt cx="1800000" cy="1800000"/>
          </a:xfrm>
        </p:grpSpPr>
        <p:sp>
          <p:nvSpPr>
            <p:cNvPr id="113" name="Rectangle 112">
              <a:extLst>
                <a:ext uri="{FF2B5EF4-FFF2-40B4-BE49-F238E27FC236}">
                  <a16:creationId xmlns:a16="http://schemas.microsoft.com/office/drawing/2014/main" id="{F89B1F3A-1667-D801-3EE8-BFFD27BEF3E0}"/>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14" name="Straight Arrow Connector 113">
              <a:extLst>
                <a:ext uri="{FF2B5EF4-FFF2-40B4-BE49-F238E27FC236}">
                  <a16:creationId xmlns:a16="http://schemas.microsoft.com/office/drawing/2014/main" id="{C761CE6A-13A2-816F-334F-DC308CACE260}"/>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07302497-5FF9-FDD5-1BBF-968B940409B8}"/>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3D259B6-9D0B-327B-CB23-A9AC363FD1E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B31A47C8-32E2-089F-DDE0-495563FD479C}"/>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4E5DC05-D54D-A193-6F06-1864195EC9DA}"/>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8DE5B7D-5713-80D4-E2EE-36E5810DE64E}"/>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B640DC6-F941-F153-C6E4-2F45965D4764}"/>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053B50D0-79EA-714D-247A-0579453BD34D}"/>
              </a:ext>
            </a:extLst>
          </p:cNvPr>
          <p:cNvGrpSpPr/>
          <p:nvPr/>
        </p:nvGrpSpPr>
        <p:grpSpPr>
          <a:xfrm>
            <a:off x="8953963" y="2520055"/>
            <a:ext cx="1800000" cy="1800000"/>
            <a:chOff x="4296000" y="2536842"/>
            <a:chExt cx="1800000" cy="1800000"/>
          </a:xfrm>
        </p:grpSpPr>
        <p:sp>
          <p:nvSpPr>
            <p:cNvPr id="122" name="Rectangle 121">
              <a:extLst>
                <a:ext uri="{FF2B5EF4-FFF2-40B4-BE49-F238E27FC236}">
                  <a16:creationId xmlns:a16="http://schemas.microsoft.com/office/drawing/2014/main" id="{BA337CAF-9926-3BE3-3182-880C4F6C4806}"/>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23" name="Straight Arrow Connector 122">
              <a:extLst>
                <a:ext uri="{FF2B5EF4-FFF2-40B4-BE49-F238E27FC236}">
                  <a16:creationId xmlns:a16="http://schemas.microsoft.com/office/drawing/2014/main" id="{2AB36752-4506-5186-4A92-8AAF5727C6CA}"/>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D03E8D8-2C25-64C6-BBA2-D21942E54C3E}"/>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36CD59B-A25B-CE0F-6FA3-284150E7ED87}"/>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79B1970-3CE2-8ADB-D764-ACF62DC0F881}"/>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C683014-95A7-584D-73AA-6C5FD2F455A6}"/>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055D9B59-E8C7-5BE9-9B5B-2D030CFA2BFB}"/>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6C429A2C-AE96-9CF9-A87C-FFFBBFEA2C0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9453D5D-A884-5322-A7EA-C79CDA2F1EAF}"/>
              </a:ext>
            </a:extLst>
          </p:cNvPr>
          <p:cNvGrpSpPr/>
          <p:nvPr/>
        </p:nvGrpSpPr>
        <p:grpSpPr>
          <a:xfrm>
            <a:off x="8953963" y="2520055"/>
            <a:ext cx="1800000" cy="1800000"/>
            <a:chOff x="4296000" y="2536842"/>
            <a:chExt cx="1800000" cy="1800000"/>
          </a:xfrm>
        </p:grpSpPr>
        <p:sp>
          <p:nvSpPr>
            <p:cNvPr id="131" name="Rectangle 130">
              <a:extLst>
                <a:ext uri="{FF2B5EF4-FFF2-40B4-BE49-F238E27FC236}">
                  <a16:creationId xmlns:a16="http://schemas.microsoft.com/office/drawing/2014/main" id="{DFC3EF7F-D4BA-9A4D-A657-A7CED4869785}"/>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32" name="Straight Arrow Connector 131">
              <a:extLst>
                <a:ext uri="{FF2B5EF4-FFF2-40B4-BE49-F238E27FC236}">
                  <a16:creationId xmlns:a16="http://schemas.microsoft.com/office/drawing/2014/main" id="{6CE55FC2-1DCA-1268-14D3-9506BF2D9325}"/>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0F24F86-F133-0A41-364C-9EF2CC42EF5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763F5DA-59A9-58D7-9D9E-391470F28643}"/>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BDADF68-121C-E787-667C-A41E0B2608F8}"/>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C2FDDE5-133B-AF42-7ED5-C5ED67A7AA77}"/>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BFA6390-FA04-0594-E6A3-E5D0C27ABB9A}"/>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0C8834A2-EB30-4FB3-0F73-6BE918C5195D}"/>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CC974900-B80B-8C6D-8D65-864FB1F4378E}"/>
              </a:ext>
            </a:extLst>
          </p:cNvPr>
          <p:cNvGrpSpPr/>
          <p:nvPr/>
        </p:nvGrpSpPr>
        <p:grpSpPr>
          <a:xfrm>
            <a:off x="8953963" y="2520055"/>
            <a:ext cx="1800000" cy="1800000"/>
            <a:chOff x="4296000" y="2536842"/>
            <a:chExt cx="1800000" cy="1800000"/>
          </a:xfrm>
        </p:grpSpPr>
        <p:sp>
          <p:nvSpPr>
            <p:cNvPr id="140" name="Rectangle 139">
              <a:extLst>
                <a:ext uri="{FF2B5EF4-FFF2-40B4-BE49-F238E27FC236}">
                  <a16:creationId xmlns:a16="http://schemas.microsoft.com/office/drawing/2014/main" id="{69B11EF6-DC4A-BEEB-2A07-F4DD3AAB53A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41" name="Straight Arrow Connector 140">
              <a:extLst>
                <a:ext uri="{FF2B5EF4-FFF2-40B4-BE49-F238E27FC236}">
                  <a16:creationId xmlns:a16="http://schemas.microsoft.com/office/drawing/2014/main" id="{CFE0CBB3-B8FD-8424-BD43-AB72227CE255}"/>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B39C7EBF-DFD5-8758-E0EF-92AB4E41A1F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9E7A06C-D63F-77D6-C478-7F5AD709EDF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B0C8C60-3161-18F0-C09A-8CB03178CBB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D4C19DB-8C36-4335-E7FE-335E5A4CC9ED}"/>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ED7BFB1-4F2F-00BF-5275-B80ADB3E3C4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7ADF05BA-01CA-2FB6-2E72-F5A5A1258176}"/>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643F5D68-E3AE-9492-A00E-A5535C8AB7AD}"/>
              </a:ext>
            </a:extLst>
          </p:cNvPr>
          <p:cNvGrpSpPr/>
          <p:nvPr/>
        </p:nvGrpSpPr>
        <p:grpSpPr>
          <a:xfrm>
            <a:off x="8953963" y="2520055"/>
            <a:ext cx="1800000" cy="1800000"/>
            <a:chOff x="4296000" y="2536842"/>
            <a:chExt cx="1800000" cy="1800000"/>
          </a:xfrm>
        </p:grpSpPr>
        <p:sp>
          <p:nvSpPr>
            <p:cNvPr id="149" name="Rectangle 148">
              <a:extLst>
                <a:ext uri="{FF2B5EF4-FFF2-40B4-BE49-F238E27FC236}">
                  <a16:creationId xmlns:a16="http://schemas.microsoft.com/office/drawing/2014/main" id="{F54EED8B-4958-F655-1411-4E6817745DC1}"/>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50" name="Straight Arrow Connector 149">
              <a:extLst>
                <a:ext uri="{FF2B5EF4-FFF2-40B4-BE49-F238E27FC236}">
                  <a16:creationId xmlns:a16="http://schemas.microsoft.com/office/drawing/2014/main" id="{3B64A84C-1DB2-E6F6-D974-18E10584BC0A}"/>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48BF1C2C-E6B6-ED48-5058-DC349A689631}"/>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F828EDEC-A429-5050-9FD3-FB2A60D7966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B4F16DC2-D55F-D84B-22A7-CC74256098E1}"/>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625B89AB-E8F3-E97E-95B6-D3231912D791}"/>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A06A7E25-8E29-94AE-B7BA-58FA195F405C}"/>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773C9CE2-FC91-AEC4-CA77-5AA3FAE960F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907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19</a:t>
            </a:fld>
            <a:endParaRPr lang="en-ES" dirty="0"/>
          </a:p>
        </p:txBody>
      </p:sp>
      <p:grpSp>
        <p:nvGrpSpPr>
          <p:cNvPr id="6" name="Group 5">
            <a:extLst>
              <a:ext uri="{FF2B5EF4-FFF2-40B4-BE49-F238E27FC236}">
                <a16:creationId xmlns:a16="http://schemas.microsoft.com/office/drawing/2014/main" id="{20FD8C58-022C-8F46-FE19-8C051F70D53C}"/>
              </a:ext>
            </a:extLst>
          </p:cNvPr>
          <p:cNvGrpSpPr/>
          <p:nvPr/>
        </p:nvGrpSpPr>
        <p:grpSpPr>
          <a:xfrm>
            <a:off x="801935" y="7756983"/>
            <a:ext cx="1800000" cy="1800000"/>
            <a:chOff x="1438039" y="2529000"/>
            <a:chExt cx="1800000" cy="1800000"/>
          </a:xfrm>
        </p:grpSpPr>
        <p:sp>
          <p:nvSpPr>
            <p:cNvPr id="5" name="Rectangle 4">
              <a:extLst>
                <a:ext uri="{FF2B5EF4-FFF2-40B4-BE49-F238E27FC236}">
                  <a16:creationId xmlns:a16="http://schemas.microsoft.com/office/drawing/2014/main" id="{0E689B59-C13E-C893-3EF3-A7A7CCFAD976}"/>
                </a:ext>
              </a:extLst>
            </p:cNvPr>
            <p:cNvSpPr>
              <a:spLocks noChangeAspect="1"/>
            </p:cNvSpPr>
            <p:nvPr/>
          </p:nvSpPr>
          <p:spPr>
            <a:xfrm>
              <a:off x="1438039" y="2529000"/>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 name="Straight Arrow Connector 6">
              <a:extLst>
                <a:ext uri="{FF2B5EF4-FFF2-40B4-BE49-F238E27FC236}">
                  <a16:creationId xmlns:a16="http://schemas.microsoft.com/office/drawing/2014/main" id="{8C8FFCB5-6E98-0BD8-0A34-320575CA8BDA}"/>
                </a:ext>
              </a:extLst>
            </p:cNvPr>
            <p:cNvCxnSpPr>
              <a:cxnSpLocks/>
            </p:cNvCxnSpPr>
            <p:nvPr/>
          </p:nvCxnSpPr>
          <p:spPr>
            <a:xfrm>
              <a:off x="2158039" y="342900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C00A095-15B9-4B8A-A548-B8C7D387C843}"/>
              </a:ext>
            </a:extLst>
          </p:cNvPr>
          <p:cNvGrpSpPr/>
          <p:nvPr/>
        </p:nvGrpSpPr>
        <p:grpSpPr>
          <a:xfrm>
            <a:off x="5048052" y="-2310362"/>
            <a:ext cx="1800000" cy="1800000"/>
            <a:chOff x="5147443" y="2520055"/>
            <a:chExt cx="1800000" cy="1800000"/>
          </a:xfrm>
        </p:grpSpPr>
        <p:sp>
          <p:nvSpPr>
            <p:cNvPr id="19" name="Rectangle 18">
              <a:extLst>
                <a:ext uri="{FF2B5EF4-FFF2-40B4-BE49-F238E27FC236}">
                  <a16:creationId xmlns:a16="http://schemas.microsoft.com/office/drawing/2014/main" id="{1A00BD29-3356-C2D1-855A-FF575F771372}"/>
                </a:ext>
              </a:extLst>
            </p:cNvPr>
            <p:cNvSpPr>
              <a:spLocks noChangeAspect="1"/>
            </p:cNvSpPr>
            <p:nvPr/>
          </p:nvSpPr>
          <p:spPr>
            <a:xfrm>
              <a:off x="5147443" y="2520055"/>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0" name="Straight Arrow Connector 19">
              <a:extLst>
                <a:ext uri="{FF2B5EF4-FFF2-40B4-BE49-F238E27FC236}">
                  <a16:creationId xmlns:a16="http://schemas.microsoft.com/office/drawing/2014/main" id="{F10F0647-4723-C7D2-9BC2-7F20E2CC39B1}"/>
                </a:ext>
              </a:extLst>
            </p:cNvPr>
            <p:cNvCxnSpPr>
              <a:cxnSpLocks/>
            </p:cNvCxnSpPr>
            <p:nvPr/>
          </p:nvCxnSpPr>
          <p:spPr>
            <a:xfrm>
              <a:off x="6346945" y="28397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D52BBC-628F-F641-A6B2-A446E95D50BE}"/>
                </a:ext>
              </a:extLst>
            </p:cNvPr>
            <p:cNvCxnSpPr>
              <a:cxnSpLocks/>
            </p:cNvCxnSpPr>
            <p:nvPr/>
          </p:nvCxnSpPr>
          <p:spPr>
            <a:xfrm>
              <a:off x="5417677" y="39850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F96098-9F23-56C9-55C8-28823B7A6BBC}"/>
                </a:ext>
              </a:extLst>
            </p:cNvPr>
            <p:cNvCxnSpPr>
              <a:cxnSpLocks/>
            </p:cNvCxnSpPr>
            <p:nvPr/>
          </p:nvCxnSpPr>
          <p:spPr>
            <a:xfrm>
              <a:off x="6346945" y="347958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050D8F-D4CD-571B-1412-F703DC2A931D}"/>
                </a:ext>
              </a:extLst>
            </p:cNvPr>
            <p:cNvCxnSpPr>
              <a:cxnSpLocks/>
            </p:cNvCxnSpPr>
            <p:nvPr/>
          </p:nvCxnSpPr>
          <p:spPr>
            <a:xfrm>
              <a:off x="5518038" y="320027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2727430-612A-65AC-AE5B-2ACA70056A8D}"/>
              </a:ext>
            </a:extLst>
          </p:cNvPr>
          <p:cNvGrpSpPr/>
          <p:nvPr/>
        </p:nvGrpSpPr>
        <p:grpSpPr>
          <a:xfrm>
            <a:off x="5040000" y="2520000"/>
            <a:ext cx="1800000" cy="1800000"/>
            <a:chOff x="4296000" y="2536842"/>
            <a:chExt cx="1800000" cy="1800000"/>
          </a:xfrm>
        </p:grpSpPr>
        <p:sp>
          <p:nvSpPr>
            <p:cNvPr id="17" name="Rectangle 16">
              <a:extLst>
                <a:ext uri="{FF2B5EF4-FFF2-40B4-BE49-F238E27FC236}">
                  <a16:creationId xmlns:a16="http://schemas.microsoft.com/office/drawing/2014/main" id="{2A9CEE63-CE8B-6A68-B512-06FCC14DA57F}"/>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4" name="Straight Arrow Connector 23">
              <a:extLst>
                <a:ext uri="{FF2B5EF4-FFF2-40B4-BE49-F238E27FC236}">
                  <a16:creationId xmlns:a16="http://schemas.microsoft.com/office/drawing/2014/main" id="{75E58081-CECD-FD73-8485-6BA27D3F0E9B}"/>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E9653B-3F38-2FAB-3E60-8E2956889D2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AD7B48-0560-B43E-1251-000D570A1091}"/>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2B645F-43CC-290D-9488-9E6F031622E9}"/>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5A293D-2247-43A2-1EF6-2748FA700295}"/>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6E48AC-9801-D75C-9516-22E0934A1C81}"/>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C72E7F-11DF-D80F-C7EB-35DEA1D4747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1A5586A-F482-32C9-D1A6-B9D5CCDAD9B2}"/>
              </a:ext>
            </a:extLst>
          </p:cNvPr>
          <p:cNvGrpSpPr/>
          <p:nvPr/>
        </p:nvGrpSpPr>
        <p:grpSpPr>
          <a:xfrm>
            <a:off x="5040000" y="2520000"/>
            <a:ext cx="1800000" cy="1800000"/>
            <a:chOff x="4296000" y="2536842"/>
            <a:chExt cx="1800000" cy="1800000"/>
          </a:xfrm>
        </p:grpSpPr>
        <p:sp>
          <p:nvSpPr>
            <p:cNvPr id="32" name="Rectangle 31">
              <a:extLst>
                <a:ext uri="{FF2B5EF4-FFF2-40B4-BE49-F238E27FC236}">
                  <a16:creationId xmlns:a16="http://schemas.microsoft.com/office/drawing/2014/main" id="{BF7FB419-9F37-DC1A-3F0D-8D1CEFB302E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33" name="Straight Arrow Connector 32">
              <a:extLst>
                <a:ext uri="{FF2B5EF4-FFF2-40B4-BE49-F238E27FC236}">
                  <a16:creationId xmlns:a16="http://schemas.microsoft.com/office/drawing/2014/main" id="{5FA06A60-5D31-8E8D-CCDE-50CD0CB2B038}"/>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ED3F48C-C0B4-1588-1A99-EED73168CD5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7DE907-DDFF-DAC6-C47E-0E36D99B500E}"/>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B5897E8-3DF2-E816-DCD7-894DB9D3CD8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924F6C-6B04-090C-DEF5-C1B981703088}"/>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AE95638-F029-4947-E676-4904B8E2AE1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A04BC4A-8CBF-DECD-F47F-0254ADB5A1B3}"/>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A0C12D95-3818-A491-5711-E5541D0BFADA}"/>
              </a:ext>
            </a:extLst>
          </p:cNvPr>
          <p:cNvGrpSpPr/>
          <p:nvPr/>
        </p:nvGrpSpPr>
        <p:grpSpPr>
          <a:xfrm>
            <a:off x="5040000" y="2520000"/>
            <a:ext cx="1800000" cy="1800000"/>
            <a:chOff x="4296000" y="2536842"/>
            <a:chExt cx="1800000" cy="1800000"/>
          </a:xfrm>
        </p:grpSpPr>
        <p:sp>
          <p:nvSpPr>
            <p:cNvPr id="41" name="Rectangle 40">
              <a:extLst>
                <a:ext uri="{FF2B5EF4-FFF2-40B4-BE49-F238E27FC236}">
                  <a16:creationId xmlns:a16="http://schemas.microsoft.com/office/drawing/2014/main" id="{9C36F210-6CCE-3723-A2A0-9AA46377083F}"/>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42" name="Straight Arrow Connector 41">
              <a:extLst>
                <a:ext uri="{FF2B5EF4-FFF2-40B4-BE49-F238E27FC236}">
                  <a16:creationId xmlns:a16="http://schemas.microsoft.com/office/drawing/2014/main" id="{EC01B0FF-6195-80AC-18B0-59860FAA9966}"/>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BA24396-1B22-2F49-C0C9-47DF0626678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65DEDB9-BFBF-FDF2-5E10-CC1AFAE59864}"/>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32704D4-26B8-6095-89C8-0637A7C0ECD4}"/>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A51D534-7C63-37A1-C11A-E444F1E48B90}"/>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57BBE30-889C-1714-F347-AA67E4BA1A04}"/>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DE905BD-1A79-CFAE-0512-E90B6B60D9B7}"/>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D7B703B6-8CBE-0992-B53F-A24B07E56FA3}"/>
              </a:ext>
            </a:extLst>
          </p:cNvPr>
          <p:cNvGrpSpPr/>
          <p:nvPr/>
        </p:nvGrpSpPr>
        <p:grpSpPr>
          <a:xfrm>
            <a:off x="5040000" y="2520000"/>
            <a:ext cx="1800000" cy="1800000"/>
            <a:chOff x="4296000" y="2536842"/>
            <a:chExt cx="1800000" cy="1800000"/>
          </a:xfrm>
        </p:grpSpPr>
        <p:sp>
          <p:nvSpPr>
            <p:cNvPr id="50" name="Rectangle 49">
              <a:extLst>
                <a:ext uri="{FF2B5EF4-FFF2-40B4-BE49-F238E27FC236}">
                  <a16:creationId xmlns:a16="http://schemas.microsoft.com/office/drawing/2014/main" id="{82877724-F776-EC1B-62AD-73F473AFE43E}"/>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51" name="Straight Arrow Connector 50">
              <a:extLst>
                <a:ext uri="{FF2B5EF4-FFF2-40B4-BE49-F238E27FC236}">
                  <a16:creationId xmlns:a16="http://schemas.microsoft.com/office/drawing/2014/main" id="{78AAF9E1-00BC-5BC0-35AB-D677527E03FB}"/>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70EC61A-1CE1-2336-056E-6767A3AD58C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5C9E9DB-CA58-8DCB-1279-3C7A7A7F0997}"/>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E57F0F6-0C17-081A-31F8-EE05D1DC52FB}"/>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B5AC820-AA6B-88EF-3C13-3A94307B6E72}"/>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9220EF5-F6DF-B7A2-1DC0-46FE33B51254}"/>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C198FC6-9288-6C8B-F76D-21CE2FA41678}"/>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745196-2B17-99F4-A561-F301111DC544}"/>
              </a:ext>
            </a:extLst>
          </p:cNvPr>
          <p:cNvGrpSpPr/>
          <p:nvPr/>
        </p:nvGrpSpPr>
        <p:grpSpPr>
          <a:xfrm>
            <a:off x="5040000" y="2520000"/>
            <a:ext cx="1800000" cy="1800000"/>
            <a:chOff x="4296000" y="2536842"/>
            <a:chExt cx="1800000" cy="1800000"/>
          </a:xfrm>
        </p:grpSpPr>
        <p:sp>
          <p:nvSpPr>
            <p:cNvPr id="59" name="Rectangle 58">
              <a:extLst>
                <a:ext uri="{FF2B5EF4-FFF2-40B4-BE49-F238E27FC236}">
                  <a16:creationId xmlns:a16="http://schemas.microsoft.com/office/drawing/2014/main" id="{5EBBB3D8-2387-AD03-CFFB-689B5FF81D63}"/>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60" name="Straight Arrow Connector 59">
              <a:extLst>
                <a:ext uri="{FF2B5EF4-FFF2-40B4-BE49-F238E27FC236}">
                  <a16:creationId xmlns:a16="http://schemas.microsoft.com/office/drawing/2014/main" id="{6B0F2084-6120-3331-0747-ACDD6ACEABF7}"/>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D387159-4141-3FD6-617B-BE32643D6033}"/>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6FB9AD6-F3A3-37BA-F1AE-4E0215278714}"/>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F80B990-7691-DEE4-7EE2-9AA02695FA19}"/>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AA8E5EA-0D90-8167-1554-857625DC590F}"/>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FD85053-68BF-B2F4-AF41-FD2792D7221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B8CAF83-F52B-6D5A-C4D4-3DA7F7228A60}"/>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6B3F433-9608-FF92-9C73-395B53F6E572}"/>
              </a:ext>
            </a:extLst>
          </p:cNvPr>
          <p:cNvGrpSpPr/>
          <p:nvPr/>
        </p:nvGrpSpPr>
        <p:grpSpPr>
          <a:xfrm>
            <a:off x="5040000" y="2520000"/>
            <a:ext cx="1800000" cy="1800000"/>
            <a:chOff x="4296000" y="2536842"/>
            <a:chExt cx="1800000" cy="1800000"/>
          </a:xfrm>
        </p:grpSpPr>
        <p:sp>
          <p:nvSpPr>
            <p:cNvPr id="68" name="Rectangle 67">
              <a:extLst>
                <a:ext uri="{FF2B5EF4-FFF2-40B4-BE49-F238E27FC236}">
                  <a16:creationId xmlns:a16="http://schemas.microsoft.com/office/drawing/2014/main" id="{13E19F4D-CB25-C475-EB49-5FA0E8C4A9D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69" name="Straight Arrow Connector 68">
              <a:extLst>
                <a:ext uri="{FF2B5EF4-FFF2-40B4-BE49-F238E27FC236}">
                  <a16:creationId xmlns:a16="http://schemas.microsoft.com/office/drawing/2014/main" id="{40C979FB-7E0E-68B1-813F-352359A76433}"/>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358C3EE-99A3-AA59-7778-A00AE35DF9E2}"/>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3BBD5DB-822E-51EF-2584-3FD87A41AF1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9186FD1-8123-2D34-1782-6B3C421FA7B0}"/>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5623827-FDD9-FFC3-1B55-EF3C41EDB67F}"/>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FE87A0F-272A-47CC-684A-FBDBB5FFF1A8}"/>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FE8BD4-964C-5AF6-1970-582AD6413E8B}"/>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12A9D82-8EED-652D-1931-D7397E077784}"/>
              </a:ext>
            </a:extLst>
          </p:cNvPr>
          <p:cNvGrpSpPr/>
          <p:nvPr/>
        </p:nvGrpSpPr>
        <p:grpSpPr>
          <a:xfrm>
            <a:off x="5040000" y="2520000"/>
            <a:ext cx="1800000" cy="1800000"/>
            <a:chOff x="4296000" y="2536842"/>
            <a:chExt cx="1800000" cy="1800000"/>
          </a:xfrm>
        </p:grpSpPr>
        <p:sp>
          <p:nvSpPr>
            <p:cNvPr id="77" name="Rectangle 76">
              <a:extLst>
                <a:ext uri="{FF2B5EF4-FFF2-40B4-BE49-F238E27FC236}">
                  <a16:creationId xmlns:a16="http://schemas.microsoft.com/office/drawing/2014/main" id="{21FDC802-0EF4-2E74-5E3C-62EAA26525E2}"/>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8" name="Straight Arrow Connector 77">
              <a:extLst>
                <a:ext uri="{FF2B5EF4-FFF2-40B4-BE49-F238E27FC236}">
                  <a16:creationId xmlns:a16="http://schemas.microsoft.com/office/drawing/2014/main" id="{94846D39-C815-0C8F-1C4B-0D55C71CEDC2}"/>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7CC2768-C0DB-FEEE-3A04-D4698D51814B}"/>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E048527-9913-7A82-9DA4-AC5023CC5F4D}"/>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ACA750F-6611-2111-8049-D3219B55E2DE}"/>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97F6510-0A77-9BB1-6492-446AE7424B81}"/>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58E2F21-E74C-6825-DFFE-6E4D23466B07}"/>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5F4B72-E73D-DE42-5905-A3AA186224D0}"/>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84DD4BA6-4686-5DA3-A3AC-1EFB89433D8A}"/>
              </a:ext>
            </a:extLst>
          </p:cNvPr>
          <p:cNvGrpSpPr/>
          <p:nvPr/>
        </p:nvGrpSpPr>
        <p:grpSpPr>
          <a:xfrm>
            <a:off x="5040000" y="2520000"/>
            <a:ext cx="1800000" cy="1800000"/>
            <a:chOff x="4296000" y="2536842"/>
            <a:chExt cx="1800000" cy="1800000"/>
          </a:xfrm>
        </p:grpSpPr>
        <p:sp>
          <p:nvSpPr>
            <p:cNvPr id="86" name="Rectangle 85">
              <a:extLst>
                <a:ext uri="{FF2B5EF4-FFF2-40B4-BE49-F238E27FC236}">
                  <a16:creationId xmlns:a16="http://schemas.microsoft.com/office/drawing/2014/main" id="{9A862535-1FC2-87B6-B735-C14FD9676C9C}"/>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87" name="Straight Arrow Connector 86">
              <a:extLst>
                <a:ext uri="{FF2B5EF4-FFF2-40B4-BE49-F238E27FC236}">
                  <a16:creationId xmlns:a16="http://schemas.microsoft.com/office/drawing/2014/main" id="{9F4141EA-84CB-4695-14AD-5176598BC0D8}"/>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FCDE2E4-34ED-74D3-6D79-4ADCB5815508}"/>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ABC3A36-1BF6-610C-C45C-D295347F172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B9E7F7C-AD28-EFDF-D5D0-8C7B5802017B}"/>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D57AEB0-95D5-B966-55AB-46B21D66D85D}"/>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0053C11-A6EF-8A28-282B-605B193C593D}"/>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AE0A14A8-0F55-D8E2-8B74-06E78499F98C}"/>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009D9970-AEC3-7135-E5F6-7853DD2FFBF5}"/>
              </a:ext>
            </a:extLst>
          </p:cNvPr>
          <p:cNvGrpSpPr/>
          <p:nvPr/>
        </p:nvGrpSpPr>
        <p:grpSpPr>
          <a:xfrm>
            <a:off x="5040000" y="2520000"/>
            <a:ext cx="1800000" cy="1800000"/>
            <a:chOff x="4296000" y="2536842"/>
            <a:chExt cx="1800000" cy="1800000"/>
          </a:xfrm>
        </p:grpSpPr>
        <p:sp>
          <p:nvSpPr>
            <p:cNvPr id="95" name="Rectangle 94">
              <a:extLst>
                <a:ext uri="{FF2B5EF4-FFF2-40B4-BE49-F238E27FC236}">
                  <a16:creationId xmlns:a16="http://schemas.microsoft.com/office/drawing/2014/main" id="{3B87A915-820D-EBA6-F66C-F0877893270A}"/>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96" name="Straight Arrow Connector 95">
              <a:extLst>
                <a:ext uri="{FF2B5EF4-FFF2-40B4-BE49-F238E27FC236}">
                  <a16:creationId xmlns:a16="http://schemas.microsoft.com/office/drawing/2014/main" id="{4DABF6BB-1A23-B04C-CCF0-83B110E40C24}"/>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09B22AA-B122-3511-1036-B041825E3EC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04A0A7D-1BEA-0AEF-9C1A-03416023F02E}"/>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332ADAB-6F34-377E-4887-A10B47721FF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6945ABD-6706-356C-A068-D8F37334F523}"/>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3750647-767C-9532-6E5E-437408F57A3E}"/>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3ABA46D-4DA6-AE4C-75DE-C889816F785C}"/>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47882672-BA1B-7CB7-E8D6-054916DF2869}"/>
              </a:ext>
            </a:extLst>
          </p:cNvPr>
          <p:cNvGrpSpPr/>
          <p:nvPr/>
        </p:nvGrpSpPr>
        <p:grpSpPr>
          <a:xfrm>
            <a:off x="5040000" y="2520000"/>
            <a:ext cx="1800000" cy="1800000"/>
            <a:chOff x="4296000" y="2536842"/>
            <a:chExt cx="1800000" cy="1800000"/>
          </a:xfrm>
        </p:grpSpPr>
        <p:sp>
          <p:nvSpPr>
            <p:cNvPr id="104" name="Rectangle 103">
              <a:extLst>
                <a:ext uri="{FF2B5EF4-FFF2-40B4-BE49-F238E27FC236}">
                  <a16:creationId xmlns:a16="http://schemas.microsoft.com/office/drawing/2014/main" id="{07E022B7-43A7-C887-12B2-D899AFD6B7CE}"/>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05" name="Straight Arrow Connector 104">
              <a:extLst>
                <a:ext uri="{FF2B5EF4-FFF2-40B4-BE49-F238E27FC236}">
                  <a16:creationId xmlns:a16="http://schemas.microsoft.com/office/drawing/2014/main" id="{ED2CC586-5D71-BD4F-826C-1FF8F326CD0C}"/>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DB53F1B-9E2D-96AB-7241-81A64339C414}"/>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DB0FC84-BBE2-1765-21C2-7158E41AA23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4E70320-4134-1FC8-1F54-F9621D4B086E}"/>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8CF1258-D846-C869-415E-EEE863B83D9C}"/>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BA8E736-55DA-8230-A370-D958799137BF}"/>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8EFA7AF-432C-AF6A-C396-1B1046849A98}"/>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B4F59544-EC89-A9B1-B8C2-7559E4B5CD62}"/>
              </a:ext>
            </a:extLst>
          </p:cNvPr>
          <p:cNvGrpSpPr/>
          <p:nvPr/>
        </p:nvGrpSpPr>
        <p:grpSpPr>
          <a:xfrm>
            <a:off x="5040000" y="2520000"/>
            <a:ext cx="1800000" cy="1800000"/>
            <a:chOff x="4296000" y="2536842"/>
            <a:chExt cx="1800000" cy="1800000"/>
          </a:xfrm>
        </p:grpSpPr>
        <p:sp>
          <p:nvSpPr>
            <p:cNvPr id="113" name="Rectangle 112">
              <a:extLst>
                <a:ext uri="{FF2B5EF4-FFF2-40B4-BE49-F238E27FC236}">
                  <a16:creationId xmlns:a16="http://schemas.microsoft.com/office/drawing/2014/main" id="{F89B1F3A-1667-D801-3EE8-BFFD27BEF3E0}"/>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14" name="Straight Arrow Connector 113">
              <a:extLst>
                <a:ext uri="{FF2B5EF4-FFF2-40B4-BE49-F238E27FC236}">
                  <a16:creationId xmlns:a16="http://schemas.microsoft.com/office/drawing/2014/main" id="{C761CE6A-13A2-816F-334F-DC308CACE260}"/>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07302497-5FF9-FDD5-1BBF-968B940409B8}"/>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3D259B6-9D0B-327B-CB23-A9AC363FD1E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B31A47C8-32E2-089F-DDE0-495563FD479C}"/>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4E5DC05-D54D-A193-6F06-1864195EC9DA}"/>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8DE5B7D-5713-80D4-E2EE-36E5810DE64E}"/>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B640DC6-F941-F153-C6E4-2F45965D4764}"/>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053B50D0-79EA-714D-247A-0579453BD34D}"/>
              </a:ext>
            </a:extLst>
          </p:cNvPr>
          <p:cNvGrpSpPr/>
          <p:nvPr/>
        </p:nvGrpSpPr>
        <p:grpSpPr>
          <a:xfrm>
            <a:off x="5040000" y="2520000"/>
            <a:ext cx="1800000" cy="1800000"/>
            <a:chOff x="4296000" y="2536842"/>
            <a:chExt cx="1800000" cy="1800000"/>
          </a:xfrm>
        </p:grpSpPr>
        <p:sp>
          <p:nvSpPr>
            <p:cNvPr id="122" name="Rectangle 121">
              <a:extLst>
                <a:ext uri="{FF2B5EF4-FFF2-40B4-BE49-F238E27FC236}">
                  <a16:creationId xmlns:a16="http://schemas.microsoft.com/office/drawing/2014/main" id="{BA337CAF-9926-3BE3-3182-880C4F6C4806}"/>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23" name="Straight Arrow Connector 122">
              <a:extLst>
                <a:ext uri="{FF2B5EF4-FFF2-40B4-BE49-F238E27FC236}">
                  <a16:creationId xmlns:a16="http://schemas.microsoft.com/office/drawing/2014/main" id="{2AB36752-4506-5186-4A92-8AAF5727C6CA}"/>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D03E8D8-2C25-64C6-BBA2-D21942E54C3E}"/>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36CD59B-A25B-CE0F-6FA3-284150E7ED87}"/>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79B1970-3CE2-8ADB-D764-ACF62DC0F881}"/>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C683014-95A7-584D-73AA-6C5FD2F455A6}"/>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055D9B59-E8C7-5BE9-9B5B-2D030CFA2BFB}"/>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6C429A2C-AE96-9CF9-A87C-FFFBBFEA2C0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9453D5D-A884-5322-A7EA-C79CDA2F1EAF}"/>
              </a:ext>
            </a:extLst>
          </p:cNvPr>
          <p:cNvGrpSpPr/>
          <p:nvPr/>
        </p:nvGrpSpPr>
        <p:grpSpPr>
          <a:xfrm>
            <a:off x="5040000" y="2520000"/>
            <a:ext cx="1800000" cy="1800000"/>
            <a:chOff x="4296000" y="2536842"/>
            <a:chExt cx="1800000" cy="1800000"/>
          </a:xfrm>
        </p:grpSpPr>
        <p:sp>
          <p:nvSpPr>
            <p:cNvPr id="131" name="Rectangle 130">
              <a:extLst>
                <a:ext uri="{FF2B5EF4-FFF2-40B4-BE49-F238E27FC236}">
                  <a16:creationId xmlns:a16="http://schemas.microsoft.com/office/drawing/2014/main" id="{DFC3EF7F-D4BA-9A4D-A657-A7CED4869785}"/>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32" name="Straight Arrow Connector 131">
              <a:extLst>
                <a:ext uri="{FF2B5EF4-FFF2-40B4-BE49-F238E27FC236}">
                  <a16:creationId xmlns:a16="http://schemas.microsoft.com/office/drawing/2014/main" id="{6CE55FC2-1DCA-1268-14D3-9506BF2D9325}"/>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0F24F86-F133-0A41-364C-9EF2CC42EF5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763F5DA-59A9-58D7-9D9E-391470F28643}"/>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BDADF68-121C-E787-667C-A41E0B2608F8}"/>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C2FDDE5-133B-AF42-7ED5-C5ED67A7AA77}"/>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BFA6390-FA04-0594-E6A3-E5D0C27ABB9A}"/>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0C8834A2-EB30-4FB3-0F73-6BE918C5195D}"/>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CC974900-B80B-8C6D-8D65-864FB1F4378E}"/>
              </a:ext>
            </a:extLst>
          </p:cNvPr>
          <p:cNvGrpSpPr/>
          <p:nvPr/>
        </p:nvGrpSpPr>
        <p:grpSpPr>
          <a:xfrm>
            <a:off x="5040000" y="2520000"/>
            <a:ext cx="1800000" cy="1800000"/>
            <a:chOff x="4296000" y="2536842"/>
            <a:chExt cx="1800000" cy="1800000"/>
          </a:xfrm>
        </p:grpSpPr>
        <p:sp>
          <p:nvSpPr>
            <p:cNvPr id="140" name="Rectangle 139">
              <a:extLst>
                <a:ext uri="{FF2B5EF4-FFF2-40B4-BE49-F238E27FC236}">
                  <a16:creationId xmlns:a16="http://schemas.microsoft.com/office/drawing/2014/main" id="{69B11EF6-DC4A-BEEB-2A07-F4DD3AAB53A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41" name="Straight Arrow Connector 140">
              <a:extLst>
                <a:ext uri="{FF2B5EF4-FFF2-40B4-BE49-F238E27FC236}">
                  <a16:creationId xmlns:a16="http://schemas.microsoft.com/office/drawing/2014/main" id="{CFE0CBB3-B8FD-8424-BD43-AB72227CE255}"/>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B39C7EBF-DFD5-8758-E0EF-92AB4E41A1F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9E7A06C-D63F-77D6-C478-7F5AD709EDF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B0C8C60-3161-18F0-C09A-8CB03178CBB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D4C19DB-8C36-4335-E7FE-335E5A4CC9ED}"/>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ED7BFB1-4F2F-00BF-5275-B80ADB3E3C4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7ADF05BA-01CA-2FB6-2E72-F5A5A1258176}"/>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643F5D68-E3AE-9492-A00E-A5535C8AB7AD}"/>
              </a:ext>
            </a:extLst>
          </p:cNvPr>
          <p:cNvGrpSpPr/>
          <p:nvPr/>
        </p:nvGrpSpPr>
        <p:grpSpPr>
          <a:xfrm>
            <a:off x="5040000" y="2520000"/>
            <a:ext cx="1800000" cy="1800000"/>
            <a:chOff x="4296000" y="2536842"/>
            <a:chExt cx="1800000" cy="1800000"/>
          </a:xfrm>
        </p:grpSpPr>
        <p:sp>
          <p:nvSpPr>
            <p:cNvPr id="149" name="Rectangle 148">
              <a:extLst>
                <a:ext uri="{FF2B5EF4-FFF2-40B4-BE49-F238E27FC236}">
                  <a16:creationId xmlns:a16="http://schemas.microsoft.com/office/drawing/2014/main" id="{F54EED8B-4958-F655-1411-4E6817745DC1}"/>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50" name="Straight Arrow Connector 149">
              <a:extLst>
                <a:ext uri="{FF2B5EF4-FFF2-40B4-BE49-F238E27FC236}">
                  <a16:creationId xmlns:a16="http://schemas.microsoft.com/office/drawing/2014/main" id="{3B64A84C-1DB2-E6F6-D974-18E10584BC0A}"/>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48BF1C2C-E6B6-ED48-5058-DC349A689631}"/>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F828EDEC-A429-5050-9FD3-FB2A60D7966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B4F16DC2-D55F-D84B-22A7-CC74256098E1}"/>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625B89AB-E8F3-E97E-95B6-D3231912D791}"/>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A06A7E25-8E29-94AE-B7BA-58FA195F405C}"/>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773C9CE2-FC91-AEC4-CA77-5AA3FAE960F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3002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D8C78698-2E63-F7DA-7ED8-A5164DE68102}"/>
              </a:ext>
            </a:extLst>
          </p:cNvPr>
          <p:cNvCxnSpPr>
            <a:cxnSpLocks/>
            <a:stCxn id="4" idx="2"/>
            <a:endCxn id="11" idx="0"/>
          </p:cNvCxnSpPr>
          <p:nvPr/>
        </p:nvCxnSpPr>
        <p:spPr>
          <a:xfrm>
            <a:off x="6299582" y="1291408"/>
            <a:ext cx="1" cy="8671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C35824-C733-8A1E-4386-A9115C6A0C74}"/>
              </a:ext>
            </a:extLst>
          </p:cNvPr>
          <p:cNvSpPr txBox="1"/>
          <p:nvPr/>
        </p:nvSpPr>
        <p:spPr>
          <a:xfrm>
            <a:off x="4405892" y="2158582"/>
            <a:ext cx="3787382" cy="1077218"/>
          </a:xfrm>
          <a:prstGeom prst="rect">
            <a:avLst/>
          </a:prstGeom>
          <a:noFill/>
          <a:ln w="76200">
            <a:noFill/>
          </a:ln>
        </p:spPr>
        <p:txBody>
          <a:bodyPr wrap="none" rtlCol="0">
            <a:spAutoFit/>
          </a:bodyPr>
          <a:lstStyle/>
          <a:p>
            <a:pPr algn="ctr"/>
            <a:r>
              <a:rPr lang="en-ES" sz="3200" dirty="0"/>
              <a:t>Hamiltonian mapping</a:t>
            </a:r>
          </a:p>
          <a:p>
            <a:pPr algn="ctr"/>
            <a:r>
              <a:rPr lang="en-GB" sz="3200" dirty="0"/>
              <a:t>C</a:t>
            </a:r>
            <a:r>
              <a:rPr lang="en-ES" sz="3200" dirty="0"/>
              <a:t>ode: GROGU</a:t>
            </a:r>
          </a:p>
        </p:txBody>
      </p:sp>
      <p:sp>
        <p:nvSpPr>
          <p:cNvPr id="12" name="TextBox 11">
            <a:extLst>
              <a:ext uri="{FF2B5EF4-FFF2-40B4-BE49-F238E27FC236}">
                <a16:creationId xmlns:a16="http://schemas.microsoft.com/office/drawing/2014/main" id="{A607A112-AA4F-9C12-15EB-183069EA5211}"/>
              </a:ext>
            </a:extLst>
          </p:cNvPr>
          <p:cNvSpPr txBox="1"/>
          <p:nvPr/>
        </p:nvSpPr>
        <p:spPr>
          <a:xfrm>
            <a:off x="14653" y="4318205"/>
            <a:ext cx="4180312" cy="1077218"/>
          </a:xfrm>
          <a:prstGeom prst="rect">
            <a:avLst/>
          </a:prstGeom>
          <a:noFill/>
          <a:ln w="76200">
            <a:solidFill>
              <a:srgbClr val="236AD3"/>
            </a:solidFill>
          </a:ln>
        </p:spPr>
        <p:txBody>
          <a:bodyPr wrap="none" rtlCol="0">
            <a:spAutoFit/>
          </a:bodyPr>
          <a:lstStyle/>
          <a:p>
            <a:pPr algn="ctr"/>
            <a:r>
              <a:rPr lang="en-US" sz="3200" dirty="0"/>
              <a:t>Linear spin-wave theory</a:t>
            </a:r>
            <a:endParaRPr lang="en-ES" sz="3200" dirty="0"/>
          </a:p>
          <a:p>
            <a:pPr algn="ctr"/>
            <a:r>
              <a:rPr lang="en-GB" sz="3200" dirty="0"/>
              <a:t>C</a:t>
            </a:r>
            <a:r>
              <a:rPr lang="en-ES" sz="3200" dirty="0"/>
              <a:t>ode: Magnopy</a:t>
            </a:r>
          </a:p>
        </p:txBody>
      </p:sp>
      <p:sp>
        <p:nvSpPr>
          <p:cNvPr id="14" name="TextBox 13">
            <a:extLst>
              <a:ext uri="{FF2B5EF4-FFF2-40B4-BE49-F238E27FC236}">
                <a16:creationId xmlns:a16="http://schemas.microsoft.com/office/drawing/2014/main" id="{666D9361-FFBB-CA2D-E9B2-C00B33A3B4B4}"/>
              </a:ext>
            </a:extLst>
          </p:cNvPr>
          <p:cNvSpPr txBox="1"/>
          <p:nvPr/>
        </p:nvSpPr>
        <p:spPr>
          <a:xfrm>
            <a:off x="4203431" y="4329276"/>
            <a:ext cx="4192303" cy="1077218"/>
          </a:xfrm>
          <a:prstGeom prst="rect">
            <a:avLst/>
          </a:prstGeom>
          <a:noFill/>
          <a:ln w="76200">
            <a:noFill/>
          </a:ln>
        </p:spPr>
        <p:txBody>
          <a:bodyPr wrap="square" rtlCol="0">
            <a:spAutoFit/>
          </a:bodyPr>
          <a:lstStyle/>
          <a:p>
            <a:pPr algn="ctr"/>
            <a:r>
              <a:rPr lang="en-US" sz="3200" dirty="0"/>
              <a:t>Atomistic spin dynamics</a:t>
            </a:r>
            <a:endParaRPr lang="en-ES" sz="3200" dirty="0"/>
          </a:p>
          <a:p>
            <a:pPr algn="ctr"/>
            <a:r>
              <a:rPr lang="en-GB" sz="3200" dirty="0"/>
              <a:t>C</a:t>
            </a:r>
            <a:r>
              <a:rPr lang="en-ES" sz="3200" dirty="0"/>
              <a:t>ode: Vampire</a:t>
            </a:r>
          </a:p>
        </p:txBody>
      </p:sp>
      <p:sp>
        <p:nvSpPr>
          <p:cNvPr id="15" name="TextBox 14">
            <a:extLst>
              <a:ext uri="{FF2B5EF4-FFF2-40B4-BE49-F238E27FC236}">
                <a16:creationId xmlns:a16="http://schemas.microsoft.com/office/drawing/2014/main" id="{132D380B-C191-874B-C6D2-DBD633F6E589}"/>
              </a:ext>
            </a:extLst>
          </p:cNvPr>
          <p:cNvSpPr txBox="1"/>
          <p:nvPr/>
        </p:nvSpPr>
        <p:spPr>
          <a:xfrm>
            <a:off x="8395734" y="4314665"/>
            <a:ext cx="3781613" cy="1077218"/>
          </a:xfrm>
          <a:prstGeom prst="rect">
            <a:avLst/>
          </a:prstGeom>
          <a:noFill/>
          <a:ln w="76200">
            <a:noFill/>
          </a:ln>
        </p:spPr>
        <p:txBody>
          <a:bodyPr wrap="none" rtlCol="0">
            <a:spAutoFit/>
          </a:bodyPr>
          <a:lstStyle/>
          <a:p>
            <a:pPr algn="ctr"/>
            <a:r>
              <a:rPr lang="en-US" sz="3200" dirty="0"/>
              <a:t>Multi-scale modelling</a:t>
            </a:r>
            <a:endParaRPr lang="en-ES" sz="3200" dirty="0"/>
          </a:p>
          <a:p>
            <a:pPr algn="ctr"/>
            <a:r>
              <a:rPr lang="en-GB" sz="3200" dirty="0"/>
              <a:t>C</a:t>
            </a:r>
            <a:r>
              <a:rPr lang="en-ES" sz="3200" dirty="0"/>
              <a:t>ode: Vampire</a:t>
            </a:r>
          </a:p>
        </p:txBody>
      </p:sp>
      <p:cxnSp>
        <p:nvCxnSpPr>
          <p:cNvPr id="19" name="Straight Arrow Connector 18">
            <a:extLst>
              <a:ext uri="{FF2B5EF4-FFF2-40B4-BE49-F238E27FC236}">
                <a16:creationId xmlns:a16="http://schemas.microsoft.com/office/drawing/2014/main" id="{CB749926-5E00-BE7C-2BC2-7975C6721E2C}"/>
              </a:ext>
            </a:extLst>
          </p:cNvPr>
          <p:cNvCxnSpPr>
            <a:cxnSpLocks/>
            <a:stCxn id="11" idx="2"/>
            <a:endCxn id="14" idx="0"/>
          </p:cNvCxnSpPr>
          <p:nvPr/>
        </p:nvCxnSpPr>
        <p:spPr>
          <a:xfrm>
            <a:off x="6299583" y="3235800"/>
            <a:ext cx="0" cy="10934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D52813-CEBF-FE7F-C188-0FF6975A4133}"/>
              </a:ext>
            </a:extLst>
          </p:cNvPr>
          <p:cNvCxnSpPr>
            <a:cxnSpLocks/>
            <a:stCxn id="11" idx="2"/>
            <a:endCxn id="12" idx="0"/>
          </p:cNvCxnSpPr>
          <p:nvPr/>
        </p:nvCxnSpPr>
        <p:spPr>
          <a:xfrm flipH="1">
            <a:off x="2104809" y="3235800"/>
            <a:ext cx="4194774" cy="1082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0DF9CB0-93A5-8AD2-17AF-40815A0D9DEA}"/>
              </a:ext>
            </a:extLst>
          </p:cNvPr>
          <p:cNvCxnSpPr>
            <a:cxnSpLocks/>
            <a:stCxn id="11" idx="2"/>
            <a:endCxn id="15" idx="0"/>
          </p:cNvCxnSpPr>
          <p:nvPr/>
        </p:nvCxnSpPr>
        <p:spPr>
          <a:xfrm>
            <a:off x="6299583" y="3235800"/>
            <a:ext cx="3986958" cy="1078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1AF811-0B0B-28CF-8BA2-EA1EF7BBB998}"/>
              </a:ext>
            </a:extLst>
          </p:cNvPr>
          <p:cNvSpPr txBox="1"/>
          <p:nvPr/>
        </p:nvSpPr>
        <p:spPr>
          <a:xfrm>
            <a:off x="4091894" y="214190"/>
            <a:ext cx="4415376" cy="1077218"/>
          </a:xfrm>
          <a:prstGeom prst="rect">
            <a:avLst/>
          </a:prstGeom>
          <a:noFill/>
          <a:ln w="76200">
            <a:noFill/>
          </a:ln>
        </p:spPr>
        <p:txBody>
          <a:bodyPr wrap="none" rtlCol="0">
            <a:spAutoFit/>
          </a:bodyPr>
          <a:lstStyle/>
          <a:p>
            <a:pPr algn="ctr"/>
            <a:r>
              <a:rPr lang="en-US" sz="3200" dirty="0"/>
              <a:t>Density functional theory</a:t>
            </a:r>
            <a:endParaRPr lang="en-ES" sz="3200" dirty="0"/>
          </a:p>
          <a:p>
            <a:pPr algn="ctr"/>
            <a:r>
              <a:rPr lang="en-GB" sz="3200" dirty="0"/>
              <a:t>C</a:t>
            </a:r>
            <a:r>
              <a:rPr lang="en-ES" sz="3200" dirty="0"/>
              <a:t>ode: SIESTA </a:t>
            </a:r>
          </a:p>
        </p:txBody>
      </p:sp>
      <p:pic>
        <p:nvPicPr>
          <p:cNvPr id="37" name="Picture 36">
            <a:extLst>
              <a:ext uri="{FF2B5EF4-FFF2-40B4-BE49-F238E27FC236}">
                <a16:creationId xmlns:a16="http://schemas.microsoft.com/office/drawing/2014/main" id="{568318AC-1AAE-5AAB-B965-A48FBC6B33AF}"/>
              </a:ext>
            </a:extLst>
          </p:cNvPr>
          <p:cNvPicPr>
            <a:picLocks noChangeAspect="1"/>
          </p:cNvPicPr>
          <p:nvPr/>
        </p:nvPicPr>
        <p:blipFill>
          <a:blip r:embed="rId3"/>
          <a:stretch>
            <a:fillRect/>
          </a:stretch>
        </p:blipFill>
        <p:spPr>
          <a:xfrm>
            <a:off x="1663581" y="192462"/>
            <a:ext cx="1800000" cy="965665"/>
          </a:xfrm>
          <a:prstGeom prst="rect">
            <a:avLst/>
          </a:prstGeom>
          <a:ln>
            <a:noFill/>
          </a:ln>
        </p:spPr>
      </p:pic>
      <p:pic>
        <p:nvPicPr>
          <p:cNvPr id="41" name="Picture 40">
            <a:extLst>
              <a:ext uri="{FF2B5EF4-FFF2-40B4-BE49-F238E27FC236}">
                <a16:creationId xmlns:a16="http://schemas.microsoft.com/office/drawing/2014/main" id="{E1228C6A-A248-CBAD-DDA6-BB21FE179E7C}"/>
              </a:ext>
            </a:extLst>
          </p:cNvPr>
          <p:cNvPicPr>
            <a:picLocks noChangeAspect="1"/>
          </p:cNvPicPr>
          <p:nvPr/>
        </p:nvPicPr>
        <p:blipFill>
          <a:blip r:embed="rId4"/>
          <a:stretch>
            <a:fillRect/>
          </a:stretch>
        </p:blipFill>
        <p:spPr>
          <a:xfrm>
            <a:off x="7115015" y="5782622"/>
            <a:ext cx="2568670" cy="900000"/>
          </a:xfrm>
          <a:prstGeom prst="rect">
            <a:avLst/>
          </a:prstGeom>
        </p:spPr>
      </p:pic>
      <p:pic>
        <p:nvPicPr>
          <p:cNvPr id="3" name="Picture 2">
            <a:extLst>
              <a:ext uri="{FF2B5EF4-FFF2-40B4-BE49-F238E27FC236}">
                <a16:creationId xmlns:a16="http://schemas.microsoft.com/office/drawing/2014/main" id="{CAFE7ABD-0429-702D-8882-0DB7C6CC0D48}"/>
              </a:ext>
            </a:extLst>
          </p:cNvPr>
          <p:cNvPicPr>
            <a:picLocks noChangeAspect="1"/>
          </p:cNvPicPr>
          <p:nvPr/>
        </p:nvPicPr>
        <p:blipFill>
          <a:blip r:embed="rId5"/>
          <a:stretch>
            <a:fillRect/>
          </a:stretch>
        </p:blipFill>
        <p:spPr>
          <a:xfrm>
            <a:off x="759315" y="5656780"/>
            <a:ext cx="2258600" cy="900000"/>
          </a:xfrm>
          <a:prstGeom prst="rect">
            <a:avLst/>
          </a:prstGeom>
        </p:spPr>
      </p:pic>
      <p:pic>
        <p:nvPicPr>
          <p:cNvPr id="2" name="Picture 1">
            <a:extLst>
              <a:ext uri="{FF2B5EF4-FFF2-40B4-BE49-F238E27FC236}">
                <a16:creationId xmlns:a16="http://schemas.microsoft.com/office/drawing/2014/main" id="{1D42E8EE-2AB0-2D81-D1E3-BEFC39D6563E}"/>
              </a:ext>
            </a:extLst>
          </p:cNvPr>
          <p:cNvPicPr>
            <a:picLocks noChangeAspect="1"/>
          </p:cNvPicPr>
          <p:nvPr/>
        </p:nvPicPr>
        <p:blipFill>
          <a:blip r:embed="rId6"/>
          <a:stretch>
            <a:fillRect/>
          </a:stretch>
        </p:blipFill>
        <p:spPr>
          <a:xfrm>
            <a:off x="1802389" y="1850685"/>
            <a:ext cx="1800000" cy="1533803"/>
          </a:xfrm>
          <a:prstGeom prst="rect">
            <a:avLst/>
          </a:prstGeom>
        </p:spPr>
      </p:pic>
    </p:spTree>
    <p:extLst>
      <p:ext uri="{BB962C8B-B14F-4D97-AF65-F5344CB8AC3E}">
        <p14:creationId xmlns:p14="http://schemas.microsoft.com/office/powerpoint/2010/main" val="4149092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20</a:t>
            </a:fld>
            <a:endParaRPr lang="en-ES" dirty="0"/>
          </a:p>
        </p:txBody>
      </p:sp>
      <p:grpSp>
        <p:nvGrpSpPr>
          <p:cNvPr id="8" name="Group 7">
            <a:extLst>
              <a:ext uri="{FF2B5EF4-FFF2-40B4-BE49-F238E27FC236}">
                <a16:creationId xmlns:a16="http://schemas.microsoft.com/office/drawing/2014/main" id="{C2727430-612A-65AC-AE5B-2ACA70056A8D}"/>
              </a:ext>
            </a:extLst>
          </p:cNvPr>
          <p:cNvGrpSpPr/>
          <p:nvPr/>
        </p:nvGrpSpPr>
        <p:grpSpPr>
          <a:xfrm>
            <a:off x="5040000" y="2520000"/>
            <a:ext cx="1800000" cy="1800000"/>
            <a:chOff x="4296000" y="2536842"/>
            <a:chExt cx="1800000" cy="1800000"/>
          </a:xfrm>
        </p:grpSpPr>
        <p:sp>
          <p:nvSpPr>
            <p:cNvPr id="17" name="Rectangle 16">
              <a:extLst>
                <a:ext uri="{FF2B5EF4-FFF2-40B4-BE49-F238E27FC236}">
                  <a16:creationId xmlns:a16="http://schemas.microsoft.com/office/drawing/2014/main" id="{2A9CEE63-CE8B-6A68-B512-06FCC14DA57F}"/>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4" name="Straight Arrow Connector 23">
              <a:extLst>
                <a:ext uri="{FF2B5EF4-FFF2-40B4-BE49-F238E27FC236}">
                  <a16:creationId xmlns:a16="http://schemas.microsoft.com/office/drawing/2014/main" id="{75E58081-CECD-FD73-8485-6BA27D3F0E9B}"/>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E9653B-3F38-2FAB-3E60-8E2956889D2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AD7B48-0560-B43E-1251-000D570A1091}"/>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2B645F-43CC-290D-9488-9E6F031622E9}"/>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5A293D-2247-43A2-1EF6-2748FA700295}"/>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6E48AC-9801-D75C-9516-22E0934A1C81}"/>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C72E7F-11DF-D80F-C7EB-35DEA1D4747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1A5586A-F482-32C9-D1A6-B9D5CCDAD9B2}"/>
              </a:ext>
            </a:extLst>
          </p:cNvPr>
          <p:cNvGrpSpPr/>
          <p:nvPr/>
        </p:nvGrpSpPr>
        <p:grpSpPr>
          <a:xfrm>
            <a:off x="3240000" y="4320000"/>
            <a:ext cx="1800000" cy="1800000"/>
            <a:chOff x="4296000" y="2536842"/>
            <a:chExt cx="1800000" cy="1800000"/>
          </a:xfrm>
        </p:grpSpPr>
        <p:sp>
          <p:nvSpPr>
            <p:cNvPr id="32" name="Rectangle 31">
              <a:extLst>
                <a:ext uri="{FF2B5EF4-FFF2-40B4-BE49-F238E27FC236}">
                  <a16:creationId xmlns:a16="http://schemas.microsoft.com/office/drawing/2014/main" id="{BF7FB419-9F37-DC1A-3F0D-8D1CEFB302E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33" name="Straight Arrow Connector 32">
              <a:extLst>
                <a:ext uri="{FF2B5EF4-FFF2-40B4-BE49-F238E27FC236}">
                  <a16:creationId xmlns:a16="http://schemas.microsoft.com/office/drawing/2014/main" id="{5FA06A60-5D31-8E8D-CCDE-50CD0CB2B038}"/>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ED3F48C-C0B4-1588-1A99-EED73168CD5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7DE907-DDFF-DAC6-C47E-0E36D99B500E}"/>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B5897E8-3DF2-E816-DCD7-894DB9D3CD8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924F6C-6B04-090C-DEF5-C1B981703088}"/>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AE95638-F029-4947-E676-4904B8E2AE1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A04BC4A-8CBF-DECD-F47F-0254ADB5A1B3}"/>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A0C12D95-3818-A491-5711-E5541D0BFADA}"/>
              </a:ext>
            </a:extLst>
          </p:cNvPr>
          <p:cNvGrpSpPr/>
          <p:nvPr/>
        </p:nvGrpSpPr>
        <p:grpSpPr>
          <a:xfrm>
            <a:off x="3240000" y="720000"/>
            <a:ext cx="1800000" cy="1800000"/>
            <a:chOff x="4296000" y="2536842"/>
            <a:chExt cx="1800000" cy="1800000"/>
          </a:xfrm>
        </p:grpSpPr>
        <p:sp>
          <p:nvSpPr>
            <p:cNvPr id="41" name="Rectangle 40">
              <a:extLst>
                <a:ext uri="{FF2B5EF4-FFF2-40B4-BE49-F238E27FC236}">
                  <a16:creationId xmlns:a16="http://schemas.microsoft.com/office/drawing/2014/main" id="{9C36F210-6CCE-3723-A2A0-9AA46377083F}"/>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42" name="Straight Arrow Connector 41">
              <a:extLst>
                <a:ext uri="{FF2B5EF4-FFF2-40B4-BE49-F238E27FC236}">
                  <a16:creationId xmlns:a16="http://schemas.microsoft.com/office/drawing/2014/main" id="{EC01B0FF-6195-80AC-18B0-59860FAA9966}"/>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BA24396-1B22-2F49-C0C9-47DF0626678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65DEDB9-BFBF-FDF2-5E10-CC1AFAE59864}"/>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32704D4-26B8-6095-89C8-0637A7C0ECD4}"/>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A51D534-7C63-37A1-C11A-E444F1E48B90}"/>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57BBE30-889C-1714-F347-AA67E4BA1A04}"/>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DE905BD-1A79-CFAE-0512-E90B6B60D9B7}"/>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D7B703B6-8CBE-0992-B53F-A24B07E56FA3}"/>
              </a:ext>
            </a:extLst>
          </p:cNvPr>
          <p:cNvGrpSpPr/>
          <p:nvPr/>
        </p:nvGrpSpPr>
        <p:grpSpPr>
          <a:xfrm>
            <a:off x="1440000" y="4320000"/>
            <a:ext cx="1800000" cy="1800000"/>
            <a:chOff x="4296000" y="2536842"/>
            <a:chExt cx="1800000" cy="1800000"/>
          </a:xfrm>
        </p:grpSpPr>
        <p:sp>
          <p:nvSpPr>
            <p:cNvPr id="50" name="Rectangle 49">
              <a:extLst>
                <a:ext uri="{FF2B5EF4-FFF2-40B4-BE49-F238E27FC236}">
                  <a16:creationId xmlns:a16="http://schemas.microsoft.com/office/drawing/2014/main" id="{82877724-F776-EC1B-62AD-73F473AFE43E}"/>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51" name="Straight Arrow Connector 50">
              <a:extLst>
                <a:ext uri="{FF2B5EF4-FFF2-40B4-BE49-F238E27FC236}">
                  <a16:creationId xmlns:a16="http://schemas.microsoft.com/office/drawing/2014/main" id="{78AAF9E1-00BC-5BC0-35AB-D677527E03FB}"/>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70EC61A-1CE1-2336-056E-6767A3AD58C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5C9E9DB-CA58-8DCB-1279-3C7A7A7F0997}"/>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E57F0F6-0C17-081A-31F8-EE05D1DC52FB}"/>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B5AC820-AA6B-88EF-3C13-3A94307B6E72}"/>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9220EF5-F6DF-B7A2-1DC0-46FE33B51254}"/>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C198FC6-9288-6C8B-F76D-21CE2FA41678}"/>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745196-2B17-99F4-A561-F301111DC544}"/>
              </a:ext>
            </a:extLst>
          </p:cNvPr>
          <p:cNvGrpSpPr/>
          <p:nvPr/>
        </p:nvGrpSpPr>
        <p:grpSpPr>
          <a:xfrm>
            <a:off x="1440000" y="720000"/>
            <a:ext cx="1800000" cy="1800000"/>
            <a:chOff x="4296000" y="2536842"/>
            <a:chExt cx="1800000" cy="1800000"/>
          </a:xfrm>
        </p:grpSpPr>
        <p:sp>
          <p:nvSpPr>
            <p:cNvPr id="59" name="Rectangle 58">
              <a:extLst>
                <a:ext uri="{FF2B5EF4-FFF2-40B4-BE49-F238E27FC236}">
                  <a16:creationId xmlns:a16="http://schemas.microsoft.com/office/drawing/2014/main" id="{5EBBB3D8-2387-AD03-CFFB-689B5FF81D63}"/>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60" name="Straight Arrow Connector 59">
              <a:extLst>
                <a:ext uri="{FF2B5EF4-FFF2-40B4-BE49-F238E27FC236}">
                  <a16:creationId xmlns:a16="http://schemas.microsoft.com/office/drawing/2014/main" id="{6B0F2084-6120-3331-0747-ACDD6ACEABF7}"/>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D387159-4141-3FD6-617B-BE32643D6033}"/>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6FB9AD6-F3A3-37BA-F1AE-4E0215278714}"/>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F80B990-7691-DEE4-7EE2-9AA02695FA19}"/>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AA8E5EA-0D90-8167-1554-857625DC590F}"/>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FD85053-68BF-B2F4-AF41-FD2792D7221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B8CAF83-F52B-6D5A-C4D4-3DA7F7228A60}"/>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6B3F433-9608-FF92-9C73-395B53F6E572}"/>
              </a:ext>
            </a:extLst>
          </p:cNvPr>
          <p:cNvGrpSpPr/>
          <p:nvPr/>
        </p:nvGrpSpPr>
        <p:grpSpPr>
          <a:xfrm>
            <a:off x="1440000" y="2520000"/>
            <a:ext cx="1800000" cy="1800000"/>
            <a:chOff x="4296000" y="2536842"/>
            <a:chExt cx="1800000" cy="1800000"/>
          </a:xfrm>
        </p:grpSpPr>
        <p:sp>
          <p:nvSpPr>
            <p:cNvPr id="68" name="Rectangle 67">
              <a:extLst>
                <a:ext uri="{FF2B5EF4-FFF2-40B4-BE49-F238E27FC236}">
                  <a16:creationId xmlns:a16="http://schemas.microsoft.com/office/drawing/2014/main" id="{13E19F4D-CB25-C475-EB49-5FA0E8C4A9D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69" name="Straight Arrow Connector 68">
              <a:extLst>
                <a:ext uri="{FF2B5EF4-FFF2-40B4-BE49-F238E27FC236}">
                  <a16:creationId xmlns:a16="http://schemas.microsoft.com/office/drawing/2014/main" id="{40C979FB-7E0E-68B1-813F-352359A76433}"/>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358C3EE-99A3-AA59-7778-A00AE35DF9E2}"/>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3BBD5DB-822E-51EF-2584-3FD87A41AF1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9186FD1-8123-2D34-1782-6B3C421FA7B0}"/>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5623827-FDD9-FFC3-1B55-EF3C41EDB67F}"/>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FE87A0F-272A-47CC-684A-FBDBB5FFF1A8}"/>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FE8BD4-964C-5AF6-1970-582AD6413E8B}"/>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12A9D82-8EED-652D-1931-D7397E077784}"/>
              </a:ext>
            </a:extLst>
          </p:cNvPr>
          <p:cNvGrpSpPr/>
          <p:nvPr/>
        </p:nvGrpSpPr>
        <p:grpSpPr>
          <a:xfrm>
            <a:off x="3240000" y="2520000"/>
            <a:ext cx="1800000" cy="1800000"/>
            <a:chOff x="4296000" y="2536842"/>
            <a:chExt cx="1800000" cy="1800000"/>
          </a:xfrm>
        </p:grpSpPr>
        <p:sp>
          <p:nvSpPr>
            <p:cNvPr id="77" name="Rectangle 76">
              <a:extLst>
                <a:ext uri="{FF2B5EF4-FFF2-40B4-BE49-F238E27FC236}">
                  <a16:creationId xmlns:a16="http://schemas.microsoft.com/office/drawing/2014/main" id="{21FDC802-0EF4-2E74-5E3C-62EAA26525E2}"/>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8" name="Straight Arrow Connector 77">
              <a:extLst>
                <a:ext uri="{FF2B5EF4-FFF2-40B4-BE49-F238E27FC236}">
                  <a16:creationId xmlns:a16="http://schemas.microsoft.com/office/drawing/2014/main" id="{94846D39-C815-0C8F-1C4B-0D55C71CEDC2}"/>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7CC2768-C0DB-FEEE-3A04-D4698D51814B}"/>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E048527-9913-7A82-9DA4-AC5023CC5F4D}"/>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ACA750F-6611-2111-8049-D3219B55E2DE}"/>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97F6510-0A77-9BB1-6492-446AE7424B81}"/>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58E2F21-E74C-6825-DFFE-6E4D23466B07}"/>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5F4B72-E73D-DE42-5905-A3AA186224D0}"/>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84DD4BA6-4686-5DA3-A3AC-1EFB89433D8A}"/>
              </a:ext>
            </a:extLst>
          </p:cNvPr>
          <p:cNvGrpSpPr/>
          <p:nvPr/>
        </p:nvGrpSpPr>
        <p:grpSpPr>
          <a:xfrm>
            <a:off x="8640000" y="4320000"/>
            <a:ext cx="1800000" cy="1800000"/>
            <a:chOff x="4296000" y="2536842"/>
            <a:chExt cx="1800000" cy="1800000"/>
          </a:xfrm>
        </p:grpSpPr>
        <p:sp>
          <p:nvSpPr>
            <p:cNvPr id="86" name="Rectangle 85">
              <a:extLst>
                <a:ext uri="{FF2B5EF4-FFF2-40B4-BE49-F238E27FC236}">
                  <a16:creationId xmlns:a16="http://schemas.microsoft.com/office/drawing/2014/main" id="{9A862535-1FC2-87B6-B735-C14FD9676C9C}"/>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87" name="Straight Arrow Connector 86">
              <a:extLst>
                <a:ext uri="{FF2B5EF4-FFF2-40B4-BE49-F238E27FC236}">
                  <a16:creationId xmlns:a16="http://schemas.microsoft.com/office/drawing/2014/main" id="{9F4141EA-84CB-4695-14AD-5176598BC0D8}"/>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FCDE2E4-34ED-74D3-6D79-4ADCB5815508}"/>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ABC3A36-1BF6-610C-C45C-D295347F172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B9E7F7C-AD28-EFDF-D5D0-8C7B5802017B}"/>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D57AEB0-95D5-B966-55AB-46B21D66D85D}"/>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0053C11-A6EF-8A28-282B-605B193C593D}"/>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AE0A14A8-0F55-D8E2-8B74-06E78499F98C}"/>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009D9970-AEC3-7135-E5F6-7853DD2FFBF5}"/>
              </a:ext>
            </a:extLst>
          </p:cNvPr>
          <p:cNvGrpSpPr/>
          <p:nvPr/>
        </p:nvGrpSpPr>
        <p:grpSpPr>
          <a:xfrm>
            <a:off x="8640000" y="720000"/>
            <a:ext cx="1800000" cy="1800000"/>
            <a:chOff x="4296000" y="2536842"/>
            <a:chExt cx="1800000" cy="1800000"/>
          </a:xfrm>
        </p:grpSpPr>
        <p:sp>
          <p:nvSpPr>
            <p:cNvPr id="95" name="Rectangle 94">
              <a:extLst>
                <a:ext uri="{FF2B5EF4-FFF2-40B4-BE49-F238E27FC236}">
                  <a16:creationId xmlns:a16="http://schemas.microsoft.com/office/drawing/2014/main" id="{3B87A915-820D-EBA6-F66C-F0877893270A}"/>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96" name="Straight Arrow Connector 95">
              <a:extLst>
                <a:ext uri="{FF2B5EF4-FFF2-40B4-BE49-F238E27FC236}">
                  <a16:creationId xmlns:a16="http://schemas.microsoft.com/office/drawing/2014/main" id="{4DABF6BB-1A23-B04C-CCF0-83B110E40C24}"/>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09B22AA-B122-3511-1036-B041825E3EC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04A0A7D-1BEA-0AEF-9C1A-03416023F02E}"/>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332ADAB-6F34-377E-4887-A10B47721FF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6945ABD-6706-356C-A068-D8F37334F523}"/>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3750647-767C-9532-6E5E-437408F57A3E}"/>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3ABA46D-4DA6-AE4C-75DE-C889816F785C}"/>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47882672-BA1B-7CB7-E8D6-054916DF2869}"/>
              </a:ext>
            </a:extLst>
          </p:cNvPr>
          <p:cNvGrpSpPr/>
          <p:nvPr/>
        </p:nvGrpSpPr>
        <p:grpSpPr>
          <a:xfrm>
            <a:off x="8640000" y="2520000"/>
            <a:ext cx="1800000" cy="1800000"/>
            <a:chOff x="4296000" y="2536842"/>
            <a:chExt cx="1800000" cy="1800000"/>
          </a:xfrm>
        </p:grpSpPr>
        <p:sp>
          <p:nvSpPr>
            <p:cNvPr id="104" name="Rectangle 103">
              <a:extLst>
                <a:ext uri="{FF2B5EF4-FFF2-40B4-BE49-F238E27FC236}">
                  <a16:creationId xmlns:a16="http://schemas.microsoft.com/office/drawing/2014/main" id="{07E022B7-43A7-C887-12B2-D899AFD6B7CE}"/>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05" name="Straight Arrow Connector 104">
              <a:extLst>
                <a:ext uri="{FF2B5EF4-FFF2-40B4-BE49-F238E27FC236}">
                  <a16:creationId xmlns:a16="http://schemas.microsoft.com/office/drawing/2014/main" id="{ED2CC586-5D71-BD4F-826C-1FF8F326CD0C}"/>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DB53F1B-9E2D-96AB-7241-81A64339C414}"/>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DB0FC84-BBE2-1765-21C2-7158E41AA23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4E70320-4134-1FC8-1F54-F9621D4B086E}"/>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8CF1258-D846-C869-415E-EEE863B83D9C}"/>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BA8E736-55DA-8230-A370-D958799137BF}"/>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8EFA7AF-432C-AF6A-C396-1B1046849A98}"/>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B4F59544-EC89-A9B1-B8C2-7559E4B5CD62}"/>
              </a:ext>
            </a:extLst>
          </p:cNvPr>
          <p:cNvGrpSpPr/>
          <p:nvPr/>
        </p:nvGrpSpPr>
        <p:grpSpPr>
          <a:xfrm>
            <a:off x="6840000" y="2520000"/>
            <a:ext cx="1800000" cy="1800000"/>
            <a:chOff x="4296000" y="2536842"/>
            <a:chExt cx="1800000" cy="1800000"/>
          </a:xfrm>
        </p:grpSpPr>
        <p:sp>
          <p:nvSpPr>
            <p:cNvPr id="113" name="Rectangle 112">
              <a:extLst>
                <a:ext uri="{FF2B5EF4-FFF2-40B4-BE49-F238E27FC236}">
                  <a16:creationId xmlns:a16="http://schemas.microsoft.com/office/drawing/2014/main" id="{F89B1F3A-1667-D801-3EE8-BFFD27BEF3E0}"/>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14" name="Straight Arrow Connector 113">
              <a:extLst>
                <a:ext uri="{FF2B5EF4-FFF2-40B4-BE49-F238E27FC236}">
                  <a16:creationId xmlns:a16="http://schemas.microsoft.com/office/drawing/2014/main" id="{C761CE6A-13A2-816F-334F-DC308CACE260}"/>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07302497-5FF9-FDD5-1BBF-968B940409B8}"/>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3D259B6-9D0B-327B-CB23-A9AC363FD1E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B31A47C8-32E2-089F-DDE0-495563FD479C}"/>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4E5DC05-D54D-A193-6F06-1864195EC9DA}"/>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8DE5B7D-5713-80D4-E2EE-36E5810DE64E}"/>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B640DC6-F941-F153-C6E4-2F45965D4764}"/>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053B50D0-79EA-714D-247A-0579453BD34D}"/>
              </a:ext>
            </a:extLst>
          </p:cNvPr>
          <p:cNvGrpSpPr/>
          <p:nvPr/>
        </p:nvGrpSpPr>
        <p:grpSpPr>
          <a:xfrm>
            <a:off x="6840000" y="4320000"/>
            <a:ext cx="1800000" cy="1800000"/>
            <a:chOff x="4296000" y="2536842"/>
            <a:chExt cx="1800000" cy="1800000"/>
          </a:xfrm>
        </p:grpSpPr>
        <p:sp>
          <p:nvSpPr>
            <p:cNvPr id="122" name="Rectangle 121">
              <a:extLst>
                <a:ext uri="{FF2B5EF4-FFF2-40B4-BE49-F238E27FC236}">
                  <a16:creationId xmlns:a16="http://schemas.microsoft.com/office/drawing/2014/main" id="{BA337CAF-9926-3BE3-3182-880C4F6C4806}"/>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23" name="Straight Arrow Connector 122">
              <a:extLst>
                <a:ext uri="{FF2B5EF4-FFF2-40B4-BE49-F238E27FC236}">
                  <a16:creationId xmlns:a16="http://schemas.microsoft.com/office/drawing/2014/main" id="{2AB36752-4506-5186-4A92-8AAF5727C6CA}"/>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D03E8D8-2C25-64C6-BBA2-D21942E54C3E}"/>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36CD59B-A25B-CE0F-6FA3-284150E7ED87}"/>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79B1970-3CE2-8ADB-D764-ACF62DC0F881}"/>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C683014-95A7-584D-73AA-6C5FD2F455A6}"/>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055D9B59-E8C7-5BE9-9B5B-2D030CFA2BFB}"/>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6C429A2C-AE96-9CF9-A87C-FFFBBFEA2C0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9453D5D-A884-5322-A7EA-C79CDA2F1EAF}"/>
              </a:ext>
            </a:extLst>
          </p:cNvPr>
          <p:cNvGrpSpPr/>
          <p:nvPr/>
        </p:nvGrpSpPr>
        <p:grpSpPr>
          <a:xfrm>
            <a:off x="6840000" y="720000"/>
            <a:ext cx="1800000" cy="1800000"/>
            <a:chOff x="4296000" y="2536842"/>
            <a:chExt cx="1800000" cy="1800000"/>
          </a:xfrm>
        </p:grpSpPr>
        <p:sp>
          <p:nvSpPr>
            <p:cNvPr id="131" name="Rectangle 130">
              <a:extLst>
                <a:ext uri="{FF2B5EF4-FFF2-40B4-BE49-F238E27FC236}">
                  <a16:creationId xmlns:a16="http://schemas.microsoft.com/office/drawing/2014/main" id="{DFC3EF7F-D4BA-9A4D-A657-A7CED4869785}"/>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32" name="Straight Arrow Connector 131">
              <a:extLst>
                <a:ext uri="{FF2B5EF4-FFF2-40B4-BE49-F238E27FC236}">
                  <a16:creationId xmlns:a16="http://schemas.microsoft.com/office/drawing/2014/main" id="{6CE55FC2-1DCA-1268-14D3-9506BF2D9325}"/>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0F24F86-F133-0A41-364C-9EF2CC42EF57}"/>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763F5DA-59A9-58D7-9D9E-391470F28643}"/>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BDADF68-121C-E787-667C-A41E0B2608F8}"/>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C2FDDE5-133B-AF42-7ED5-C5ED67A7AA77}"/>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BFA6390-FA04-0594-E6A3-E5D0C27ABB9A}"/>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0C8834A2-EB30-4FB3-0F73-6BE918C5195D}"/>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CC974900-B80B-8C6D-8D65-864FB1F4378E}"/>
              </a:ext>
            </a:extLst>
          </p:cNvPr>
          <p:cNvGrpSpPr/>
          <p:nvPr/>
        </p:nvGrpSpPr>
        <p:grpSpPr>
          <a:xfrm>
            <a:off x="5040000" y="4320000"/>
            <a:ext cx="1800000" cy="1800000"/>
            <a:chOff x="4296000" y="2536842"/>
            <a:chExt cx="1800000" cy="1800000"/>
          </a:xfrm>
        </p:grpSpPr>
        <p:sp>
          <p:nvSpPr>
            <p:cNvPr id="140" name="Rectangle 139">
              <a:extLst>
                <a:ext uri="{FF2B5EF4-FFF2-40B4-BE49-F238E27FC236}">
                  <a16:creationId xmlns:a16="http://schemas.microsoft.com/office/drawing/2014/main" id="{69B11EF6-DC4A-BEEB-2A07-F4DD3AAB53AD}"/>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41" name="Straight Arrow Connector 140">
              <a:extLst>
                <a:ext uri="{FF2B5EF4-FFF2-40B4-BE49-F238E27FC236}">
                  <a16:creationId xmlns:a16="http://schemas.microsoft.com/office/drawing/2014/main" id="{CFE0CBB3-B8FD-8424-BD43-AB72227CE255}"/>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B39C7EBF-DFD5-8758-E0EF-92AB4E41A1FD}"/>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9E7A06C-D63F-77D6-C478-7F5AD709EDFF}"/>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B0C8C60-3161-18F0-C09A-8CB03178CBB3}"/>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D4C19DB-8C36-4335-E7FE-335E5A4CC9ED}"/>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ED7BFB1-4F2F-00BF-5275-B80ADB3E3C49}"/>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7ADF05BA-01CA-2FB6-2E72-F5A5A1258176}"/>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643F5D68-E3AE-9492-A00E-A5535C8AB7AD}"/>
              </a:ext>
            </a:extLst>
          </p:cNvPr>
          <p:cNvGrpSpPr/>
          <p:nvPr/>
        </p:nvGrpSpPr>
        <p:grpSpPr>
          <a:xfrm>
            <a:off x="5040000" y="720000"/>
            <a:ext cx="1800000" cy="1800000"/>
            <a:chOff x="4296000" y="2536842"/>
            <a:chExt cx="1800000" cy="1800000"/>
          </a:xfrm>
        </p:grpSpPr>
        <p:sp>
          <p:nvSpPr>
            <p:cNvPr id="149" name="Rectangle 148">
              <a:extLst>
                <a:ext uri="{FF2B5EF4-FFF2-40B4-BE49-F238E27FC236}">
                  <a16:creationId xmlns:a16="http://schemas.microsoft.com/office/drawing/2014/main" id="{F54EED8B-4958-F655-1411-4E6817745DC1}"/>
                </a:ext>
              </a:extLst>
            </p:cNvPr>
            <p:cNvSpPr>
              <a:spLocks noChangeAspect="1"/>
            </p:cNvSpPr>
            <p:nvPr/>
          </p:nvSpPr>
          <p:spPr>
            <a:xfrm>
              <a:off x="4296000" y="2536842"/>
              <a:ext cx="1800000" cy="180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150" name="Straight Arrow Connector 149">
              <a:extLst>
                <a:ext uri="{FF2B5EF4-FFF2-40B4-BE49-F238E27FC236}">
                  <a16:creationId xmlns:a16="http://schemas.microsoft.com/office/drawing/2014/main" id="{3B64A84C-1DB2-E6F6-D974-18E10584BC0A}"/>
                </a:ext>
              </a:extLst>
            </p:cNvPr>
            <p:cNvCxnSpPr>
              <a:cxnSpLocks/>
            </p:cNvCxnSpPr>
            <p:nvPr/>
          </p:nvCxnSpPr>
          <p:spPr>
            <a:xfrm>
              <a:off x="4496078" y="287887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48BF1C2C-E6B6-ED48-5058-DC349A689631}"/>
                </a:ext>
              </a:extLst>
            </p:cNvPr>
            <p:cNvCxnSpPr>
              <a:cxnSpLocks/>
            </p:cNvCxnSpPr>
            <p:nvPr/>
          </p:nvCxnSpPr>
          <p:spPr>
            <a:xfrm rot="780000">
              <a:off x="5543440" y="302309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F828EDEC-A429-5050-9FD3-FB2A60D79662}"/>
                </a:ext>
              </a:extLst>
            </p:cNvPr>
            <p:cNvCxnSpPr>
              <a:cxnSpLocks/>
            </p:cNvCxnSpPr>
            <p:nvPr/>
          </p:nvCxnSpPr>
          <p:spPr>
            <a:xfrm rot="9900000">
              <a:off x="4543890" y="36795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B4F16DC2-D55F-D84B-22A7-CC74256098E1}"/>
                </a:ext>
              </a:extLst>
            </p:cNvPr>
            <p:cNvCxnSpPr>
              <a:cxnSpLocks/>
            </p:cNvCxnSpPr>
            <p:nvPr/>
          </p:nvCxnSpPr>
          <p:spPr>
            <a:xfrm rot="2520000">
              <a:off x="4910257" y="3352898"/>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625B89AB-E8F3-E97E-95B6-D3231912D791}"/>
                </a:ext>
              </a:extLst>
            </p:cNvPr>
            <p:cNvCxnSpPr>
              <a:cxnSpLocks/>
            </p:cNvCxnSpPr>
            <p:nvPr/>
          </p:nvCxnSpPr>
          <p:spPr>
            <a:xfrm rot="5400000">
              <a:off x="5195320" y="39528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A06A7E25-8E29-94AE-B7BA-58FA195F405C}"/>
                </a:ext>
              </a:extLst>
            </p:cNvPr>
            <p:cNvCxnSpPr>
              <a:cxnSpLocks/>
            </p:cNvCxnSpPr>
            <p:nvPr/>
          </p:nvCxnSpPr>
          <p:spPr>
            <a:xfrm rot="13860000">
              <a:off x="5419981" y="36329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773C9CE2-FC91-AEC4-CA77-5AA3FAE960F1}"/>
                </a:ext>
              </a:extLst>
            </p:cNvPr>
            <p:cNvCxnSpPr>
              <a:cxnSpLocks/>
            </p:cNvCxnSpPr>
            <p:nvPr/>
          </p:nvCxnSpPr>
          <p:spPr>
            <a:xfrm rot="5160000">
              <a:off x="5044024" y="292409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1116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21</a:t>
            </a:fld>
            <a:endParaRPr lang="en-ES" dirty="0"/>
          </a:p>
        </p:txBody>
      </p:sp>
      <p:cxnSp>
        <p:nvCxnSpPr>
          <p:cNvPr id="13" name="Straight Connector 12">
            <a:extLst>
              <a:ext uri="{FF2B5EF4-FFF2-40B4-BE49-F238E27FC236}">
                <a16:creationId xmlns:a16="http://schemas.microsoft.com/office/drawing/2014/main" id="{DBED534B-0163-CB7E-57F8-54322A5EACC7}"/>
              </a:ext>
            </a:extLst>
          </p:cNvPr>
          <p:cNvCxnSpPr/>
          <p:nvPr/>
        </p:nvCxnSpPr>
        <p:spPr>
          <a:xfrm>
            <a:off x="4656000" y="2596111"/>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71F7CC-7D36-C5E0-6081-9F048CAD295A}"/>
              </a:ext>
            </a:extLst>
          </p:cNvPr>
          <p:cNvCxnSpPr/>
          <p:nvPr/>
        </p:nvCxnSpPr>
        <p:spPr>
          <a:xfrm>
            <a:off x="6096000" y="2596111"/>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9E1C1E-D935-211E-E775-2C0BBE804BFC}"/>
              </a:ext>
            </a:extLst>
          </p:cNvPr>
          <p:cNvCxnSpPr/>
          <p:nvPr/>
        </p:nvCxnSpPr>
        <p:spPr>
          <a:xfrm>
            <a:off x="7536000" y="2596111"/>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2F45691-70B0-1B9C-F9CB-67DE0824FAD2}"/>
              </a:ext>
            </a:extLst>
          </p:cNvPr>
          <p:cNvGrpSpPr/>
          <p:nvPr/>
        </p:nvGrpSpPr>
        <p:grpSpPr>
          <a:xfrm>
            <a:off x="3216000" y="2596111"/>
            <a:ext cx="5760000" cy="1440000"/>
            <a:chOff x="3216000" y="2596111"/>
            <a:chExt cx="5760000" cy="1440000"/>
          </a:xfrm>
        </p:grpSpPr>
        <p:sp>
          <p:nvSpPr>
            <p:cNvPr id="5" name="Rectangle 4">
              <a:extLst>
                <a:ext uri="{FF2B5EF4-FFF2-40B4-BE49-F238E27FC236}">
                  <a16:creationId xmlns:a16="http://schemas.microsoft.com/office/drawing/2014/main" id="{B22823BF-63EE-778C-4D0F-B2E049A42F7E}"/>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6" name="Group 5">
              <a:extLst>
                <a:ext uri="{FF2B5EF4-FFF2-40B4-BE49-F238E27FC236}">
                  <a16:creationId xmlns:a16="http://schemas.microsoft.com/office/drawing/2014/main" id="{1305CAFD-B4A3-67DC-BD30-F6C0C298A1A7}"/>
                </a:ext>
              </a:extLst>
            </p:cNvPr>
            <p:cNvGrpSpPr/>
            <p:nvPr/>
          </p:nvGrpSpPr>
          <p:grpSpPr>
            <a:xfrm>
              <a:off x="3772350" y="3124822"/>
              <a:ext cx="4475423" cy="362822"/>
              <a:chOff x="3772350" y="3124822"/>
              <a:chExt cx="4475423" cy="362822"/>
            </a:xfrm>
          </p:grpSpPr>
          <p:cxnSp>
            <p:nvCxnSpPr>
              <p:cNvPr id="7" name="Straight Arrow Connector 6">
                <a:extLst>
                  <a:ext uri="{FF2B5EF4-FFF2-40B4-BE49-F238E27FC236}">
                    <a16:creationId xmlns:a16="http://schemas.microsoft.com/office/drawing/2014/main" id="{A098D2DE-BD6C-448C-212A-F979D77E584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CA35B3C-F910-4A5D-ED05-8C67EE071965}"/>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05E520-5C59-B806-B2A8-A7C1704DC238}"/>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6EFEBA4-5567-41DC-1A34-2EBF3D515538}"/>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3D5001A4-13A6-0DAB-23C9-E4039811A008}"/>
              </a:ext>
            </a:extLst>
          </p:cNvPr>
          <p:cNvGrpSpPr/>
          <p:nvPr/>
        </p:nvGrpSpPr>
        <p:grpSpPr>
          <a:xfrm>
            <a:off x="3214800" y="2595600"/>
            <a:ext cx="5760000" cy="1440000"/>
            <a:chOff x="3216000" y="2596111"/>
            <a:chExt cx="5760000" cy="1440000"/>
          </a:xfrm>
        </p:grpSpPr>
        <p:sp>
          <p:nvSpPr>
            <p:cNvPr id="20" name="Rectangle 19">
              <a:extLst>
                <a:ext uri="{FF2B5EF4-FFF2-40B4-BE49-F238E27FC236}">
                  <a16:creationId xmlns:a16="http://schemas.microsoft.com/office/drawing/2014/main" id="{6504F658-2750-CA20-6C9E-9134349B3D0B}"/>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21" name="Group 20">
              <a:extLst>
                <a:ext uri="{FF2B5EF4-FFF2-40B4-BE49-F238E27FC236}">
                  <a16:creationId xmlns:a16="http://schemas.microsoft.com/office/drawing/2014/main" id="{A5621153-2554-0366-7B47-BFEE7C77A82E}"/>
                </a:ext>
              </a:extLst>
            </p:cNvPr>
            <p:cNvGrpSpPr/>
            <p:nvPr/>
          </p:nvGrpSpPr>
          <p:grpSpPr>
            <a:xfrm>
              <a:off x="3772350" y="3124822"/>
              <a:ext cx="4475423" cy="362822"/>
              <a:chOff x="3772350" y="3124822"/>
              <a:chExt cx="4475423" cy="362822"/>
            </a:xfrm>
          </p:grpSpPr>
          <p:cxnSp>
            <p:nvCxnSpPr>
              <p:cNvPr id="22" name="Straight Arrow Connector 21">
                <a:extLst>
                  <a:ext uri="{FF2B5EF4-FFF2-40B4-BE49-F238E27FC236}">
                    <a16:creationId xmlns:a16="http://schemas.microsoft.com/office/drawing/2014/main" id="{64BB37FE-8CDD-217B-06E4-063109C353B1}"/>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D4122FA-B3D3-6D78-C6EA-276ED64F3F2F}"/>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91B6CC-4564-CC86-73F1-95758D8E6753}"/>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08AA0F0-830E-B660-3EEA-0A530E6D2CE5}"/>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7EBB4A80-D658-05A6-5F0E-FBB71792882B}"/>
              </a:ext>
            </a:extLst>
          </p:cNvPr>
          <p:cNvGrpSpPr/>
          <p:nvPr/>
        </p:nvGrpSpPr>
        <p:grpSpPr>
          <a:xfrm>
            <a:off x="3214800" y="2595600"/>
            <a:ext cx="5760000" cy="1440000"/>
            <a:chOff x="3216000" y="2596111"/>
            <a:chExt cx="5760000" cy="1440000"/>
          </a:xfrm>
        </p:grpSpPr>
        <p:sp>
          <p:nvSpPr>
            <p:cNvPr id="27" name="Rectangle 26">
              <a:extLst>
                <a:ext uri="{FF2B5EF4-FFF2-40B4-BE49-F238E27FC236}">
                  <a16:creationId xmlns:a16="http://schemas.microsoft.com/office/drawing/2014/main" id="{4EE62889-5B75-19C4-2542-54632F49E24C}"/>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28" name="Group 27">
              <a:extLst>
                <a:ext uri="{FF2B5EF4-FFF2-40B4-BE49-F238E27FC236}">
                  <a16:creationId xmlns:a16="http://schemas.microsoft.com/office/drawing/2014/main" id="{4884A71D-B947-30C6-7791-0A3BBE50CF62}"/>
                </a:ext>
              </a:extLst>
            </p:cNvPr>
            <p:cNvGrpSpPr/>
            <p:nvPr/>
          </p:nvGrpSpPr>
          <p:grpSpPr>
            <a:xfrm>
              <a:off x="3772350" y="3124822"/>
              <a:ext cx="4475423" cy="362822"/>
              <a:chOff x="3772350" y="3124822"/>
              <a:chExt cx="4475423" cy="362822"/>
            </a:xfrm>
          </p:grpSpPr>
          <p:cxnSp>
            <p:nvCxnSpPr>
              <p:cNvPr id="29" name="Straight Arrow Connector 28">
                <a:extLst>
                  <a:ext uri="{FF2B5EF4-FFF2-40B4-BE49-F238E27FC236}">
                    <a16:creationId xmlns:a16="http://schemas.microsoft.com/office/drawing/2014/main" id="{C8921C1E-E7CB-09F1-73E4-809D09E72DB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B6DF5A-830B-E005-97F0-3E2155089788}"/>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AF04655-48CD-D8DC-D912-995879FB8F87}"/>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C899B43-921D-7D36-86A0-AD6C7E02C652}"/>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4BE61A27-FD81-28C2-5196-64C6F1BF622F}"/>
              </a:ext>
            </a:extLst>
          </p:cNvPr>
          <p:cNvGrpSpPr/>
          <p:nvPr/>
        </p:nvGrpSpPr>
        <p:grpSpPr>
          <a:xfrm>
            <a:off x="3214800" y="2595600"/>
            <a:ext cx="5760000" cy="1440000"/>
            <a:chOff x="3216000" y="2596111"/>
            <a:chExt cx="5760000" cy="1440000"/>
          </a:xfrm>
        </p:grpSpPr>
        <p:sp>
          <p:nvSpPr>
            <p:cNvPr id="34" name="Rectangle 33">
              <a:extLst>
                <a:ext uri="{FF2B5EF4-FFF2-40B4-BE49-F238E27FC236}">
                  <a16:creationId xmlns:a16="http://schemas.microsoft.com/office/drawing/2014/main" id="{028CB29F-5C6F-348F-2242-006DD0E76F3F}"/>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35" name="Group 34">
              <a:extLst>
                <a:ext uri="{FF2B5EF4-FFF2-40B4-BE49-F238E27FC236}">
                  <a16:creationId xmlns:a16="http://schemas.microsoft.com/office/drawing/2014/main" id="{B6E606BD-F10F-FB60-AF1F-6F1B245B6D65}"/>
                </a:ext>
              </a:extLst>
            </p:cNvPr>
            <p:cNvGrpSpPr/>
            <p:nvPr/>
          </p:nvGrpSpPr>
          <p:grpSpPr>
            <a:xfrm>
              <a:off x="3772350" y="3124822"/>
              <a:ext cx="4475423" cy="362822"/>
              <a:chOff x="3772350" y="3124822"/>
              <a:chExt cx="4475423" cy="362822"/>
            </a:xfrm>
          </p:grpSpPr>
          <p:cxnSp>
            <p:nvCxnSpPr>
              <p:cNvPr id="36" name="Straight Arrow Connector 35">
                <a:extLst>
                  <a:ext uri="{FF2B5EF4-FFF2-40B4-BE49-F238E27FC236}">
                    <a16:creationId xmlns:a16="http://schemas.microsoft.com/office/drawing/2014/main" id="{05C57FEC-B1BA-A76B-446F-B4ED1578AED5}"/>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B0E9CB8-7ECF-D6F4-57E5-21F0087B32D1}"/>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3BAE05B-CF84-46F1-8A27-042C7375B073}"/>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EEEE784-9478-4C22-C592-E5CC364319AD}"/>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99263251-09EA-2CF1-9551-2E63B9FCD3F4}"/>
              </a:ext>
            </a:extLst>
          </p:cNvPr>
          <p:cNvGrpSpPr/>
          <p:nvPr/>
        </p:nvGrpSpPr>
        <p:grpSpPr>
          <a:xfrm>
            <a:off x="3214800" y="2595600"/>
            <a:ext cx="5760000" cy="1440000"/>
            <a:chOff x="3216000" y="2596111"/>
            <a:chExt cx="5760000" cy="1440000"/>
          </a:xfrm>
        </p:grpSpPr>
        <p:sp>
          <p:nvSpPr>
            <p:cNvPr id="41" name="Rectangle 40">
              <a:extLst>
                <a:ext uri="{FF2B5EF4-FFF2-40B4-BE49-F238E27FC236}">
                  <a16:creationId xmlns:a16="http://schemas.microsoft.com/office/drawing/2014/main" id="{9C898955-3618-EEEB-1E4E-B0B2E425744F}"/>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42" name="Group 41">
              <a:extLst>
                <a:ext uri="{FF2B5EF4-FFF2-40B4-BE49-F238E27FC236}">
                  <a16:creationId xmlns:a16="http://schemas.microsoft.com/office/drawing/2014/main" id="{1CDB2066-A4A5-97E5-BA6A-E232CDA01D56}"/>
                </a:ext>
              </a:extLst>
            </p:cNvPr>
            <p:cNvGrpSpPr/>
            <p:nvPr/>
          </p:nvGrpSpPr>
          <p:grpSpPr>
            <a:xfrm>
              <a:off x="3772350" y="3124822"/>
              <a:ext cx="4475423" cy="362822"/>
              <a:chOff x="3772350" y="3124822"/>
              <a:chExt cx="4475423" cy="362822"/>
            </a:xfrm>
          </p:grpSpPr>
          <p:cxnSp>
            <p:nvCxnSpPr>
              <p:cNvPr id="43" name="Straight Arrow Connector 42">
                <a:extLst>
                  <a:ext uri="{FF2B5EF4-FFF2-40B4-BE49-F238E27FC236}">
                    <a16:creationId xmlns:a16="http://schemas.microsoft.com/office/drawing/2014/main" id="{C940F6A6-844D-3C60-08F0-B9C832D77AAB}"/>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2BF8A16-F9E2-034B-CA4D-B017FBAF8C6A}"/>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DA373D9-99A2-8F40-8879-1278411B4345}"/>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11619AA-440E-23E1-3B57-5911720C7664}"/>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124384A2-2711-AA41-EC0D-AB2DCC58D113}"/>
              </a:ext>
            </a:extLst>
          </p:cNvPr>
          <p:cNvGrpSpPr/>
          <p:nvPr/>
        </p:nvGrpSpPr>
        <p:grpSpPr>
          <a:xfrm>
            <a:off x="3214800" y="2595600"/>
            <a:ext cx="5760000" cy="1440000"/>
            <a:chOff x="3216000" y="2596111"/>
            <a:chExt cx="5760000" cy="1440000"/>
          </a:xfrm>
        </p:grpSpPr>
        <p:sp>
          <p:nvSpPr>
            <p:cNvPr id="48" name="Rectangle 47">
              <a:extLst>
                <a:ext uri="{FF2B5EF4-FFF2-40B4-BE49-F238E27FC236}">
                  <a16:creationId xmlns:a16="http://schemas.microsoft.com/office/drawing/2014/main" id="{28D18144-7E8D-DD58-B30D-E7C9D01E61FA}"/>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49" name="Group 48">
              <a:extLst>
                <a:ext uri="{FF2B5EF4-FFF2-40B4-BE49-F238E27FC236}">
                  <a16:creationId xmlns:a16="http://schemas.microsoft.com/office/drawing/2014/main" id="{E2F6C16A-659C-39EF-3675-EB506FC98802}"/>
                </a:ext>
              </a:extLst>
            </p:cNvPr>
            <p:cNvGrpSpPr/>
            <p:nvPr/>
          </p:nvGrpSpPr>
          <p:grpSpPr>
            <a:xfrm>
              <a:off x="3772350" y="3124822"/>
              <a:ext cx="4475423" cy="362822"/>
              <a:chOff x="3772350" y="3124822"/>
              <a:chExt cx="4475423" cy="362822"/>
            </a:xfrm>
          </p:grpSpPr>
          <p:cxnSp>
            <p:nvCxnSpPr>
              <p:cNvPr id="50" name="Straight Arrow Connector 49">
                <a:extLst>
                  <a:ext uri="{FF2B5EF4-FFF2-40B4-BE49-F238E27FC236}">
                    <a16:creationId xmlns:a16="http://schemas.microsoft.com/office/drawing/2014/main" id="{F4F6135A-FCF5-6670-A3DD-5D963F9F1A7F}"/>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E1F8BEE-43D6-0184-AEA6-0995809B5D40}"/>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D133970-321C-CBC7-7B01-024B75B6B6C5}"/>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75FACB9-8525-BD35-62CF-3D2EED391B82}"/>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25AA2040-0386-D72C-F9C0-7102FEEDA5C2}"/>
              </a:ext>
            </a:extLst>
          </p:cNvPr>
          <p:cNvGrpSpPr/>
          <p:nvPr/>
        </p:nvGrpSpPr>
        <p:grpSpPr>
          <a:xfrm>
            <a:off x="3214800" y="2595600"/>
            <a:ext cx="5760000" cy="1440000"/>
            <a:chOff x="3216000" y="2596111"/>
            <a:chExt cx="5760000" cy="1440000"/>
          </a:xfrm>
        </p:grpSpPr>
        <p:sp>
          <p:nvSpPr>
            <p:cNvPr id="55" name="Rectangle 54">
              <a:extLst>
                <a:ext uri="{FF2B5EF4-FFF2-40B4-BE49-F238E27FC236}">
                  <a16:creationId xmlns:a16="http://schemas.microsoft.com/office/drawing/2014/main" id="{1CEE04EB-EBF9-C9FD-8070-A23DADF787FB}"/>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56" name="Group 55">
              <a:extLst>
                <a:ext uri="{FF2B5EF4-FFF2-40B4-BE49-F238E27FC236}">
                  <a16:creationId xmlns:a16="http://schemas.microsoft.com/office/drawing/2014/main" id="{7A8D41B1-1C24-828D-1C83-053A5042547A}"/>
                </a:ext>
              </a:extLst>
            </p:cNvPr>
            <p:cNvGrpSpPr/>
            <p:nvPr/>
          </p:nvGrpSpPr>
          <p:grpSpPr>
            <a:xfrm>
              <a:off x="3772350" y="3124822"/>
              <a:ext cx="4475423" cy="362822"/>
              <a:chOff x="3772350" y="3124822"/>
              <a:chExt cx="4475423" cy="362822"/>
            </a:xfrm>
          </p:grpSpPr>
          <p:cxnSp>
            <p:nvCxnSpPr>
              <p:cNvPr id="57" name="Straight Arrow Connector 56">
                <a:extLst>
                  <a:ext uri="{FF2B5EF4-FFF2-40B4-BE49-F238E27FC236}">
                    <a16:creationId xmlns:a16="http://schemas.microsoft.com/office/drawing/2014/main" id="{23D9F436-D756-7B32-18B6-C6EE48B46BD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BE1A33C-DC28-8016-52A8-6975870B6CF5}"/>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FB4D759-5B43-846C-9605-E135F1097864}"/>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0B003FB-FC55-D8DD-F062-7FA316A57F20}"/>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364B2ADB-9587-A2FB-C0EE-EF0738AC317E}"/>
              </a:ext>
            </a:extLst>
          </p:cNvPr>
          <p:cNvGrpSpPr/>
          <p:nvPr/>
        </p:nvGrpSpPr>
        <p:grpSpPr>
          <a:xfrm>
            <a:off x="3214800" y="2595600"/>
            <a:ext cx="5760000" cy="1440000"/>
            <a:chOff x="3216000" y="2596111"/>
            <a:chExt cx="5760000" cy="1440000"/>
          </a:xfrm>
        </p:grpSpPr>
        <p:sp>
          <p:nvSpPr>
            <p:cNvPr id="62" name="Rectangle 61">
              <a:extLst>
                <a:ext uri="{FF2B5EF4-FFF2-40B4-BE49-F238E27FC236}">
                  <a16:creationId xmlns:a16="http://schemas.microsoft.com/office/drawing/2014/main" id="{0B8B9835-BE2D-AFA3-BE9F-5306E8ADB8DC}"/>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63" name="Group 62">
              <a:extLst>
                <a:ext uri="{FF2B5EF4-FFF2-40B4-BE49-F238E27FC236}">
                  <a16:creationId xmlns:a16="http://schemas.microsoft.com/office/drawing/2014/main" id="{D98BE71D-030B-2B90-00FC-EE87CE73FD9B}"/>
                </a:ext>
              </a:extLst>
            </p:cNvPr>
            <p:cNvGrpSpPr/>
            <p:nvPr/>
          </p:nvGrpSpPr>
          <p:grpSpPr>
            <a:xfrm>
              <a:off x="3772350" y="3124822"/>
              <a:ext cx="4475423" cy="362822"/>
              <a:chOff x="3772350" y="3124822"/>
              <a:chExt cx="4475423" cy="362822"/>
            </a:xfrm>
          </p:grpSpPr>
          <p:cxnSp>
            <p:nvCxnSpPr>
              <p:cNvPr id="64" name="Straight Arrow Connector 63">
                <a:extLst>
                  <a:ext uri="{FF2B5EF4-FFF2-40B4-BE49-F238E27FC236}">
                    <a16:creationId xmlns:a16="http://schemas.microsoft.com/office/drawing/2014/main" id="{F066D277-D12A-331C-CBFA-8BBAE79E7E09}"/>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05C9D28-52BD-3867-7013-AFB180BFE3AA}"/>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087CB9C-C571-44CC-1CD3-CC7A25B9689B}"/>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4B74DCF-87ED-B24C-7F87-575B43C1785D}"/>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8" name="Group 67">
            <a:extLst>
              <a:ext uri="{FF2B5EF4-FFF2-40B4-BE49-F238E27FC236}">
                <a16:creationId xmlns:a16="http://schemas.microsoft.com/office/drawing/2014/main" id="{71D14AC6-B0D6-B1E7-A883-3213C15EBFA9}"/>
              </a:ext>
            </a:extLst>
          </p:cNvPr>
          <p:cNvGrpSpPr/>
          <p:nvPr/>
        </p:nvGrpSpPr>
        <p:grpSpPr>
          <a:xfrm>
            <a:off x="3214800" y="2595600"/>
            <a:ext cx="5760000" cy="1440000"/>
            <a:chOff x="3216000" y="2596111"/>
            <a:chExt cx="5760000" cy="1440000"/>
          </a:xfrm>
        </p:grpSpPr>
        <p:sp>
          <p:nvSpPr>
            <p:cNvPr id="69" name="Rectangle 68">
              <a:extLst>
                <a:ext uri="{FF2B5EF4-FFF2-40B4-BE49-F238E27FC236}">
                  <a16:creationId xmlns:a16="http://schemas.microsoft.com/office/drawing/2014/main" id="{91E19A94-9732-AEEA-F00E-056FA4AB8FA1}"/>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70" name="Group 69">
              <a:extLst>
                <a:ext uri="{FF2B5EF4-FFF2-40B4-BE49-F238E27FC236}">
                  <a16:creationId xmlns:a16="http://schemas.microsoft.com/office/drawing/2014/main" id="{1DBE356C-2ED4-6BF2-8AFD-67FDFF58D1D9}"/>
                </a:ext>
              </a:extLst>
            </p:cNvPr>
            <p:cNvGrpSpPr/>
            <p:nvPr/>
          </p:nvGrpSpPr>
          <p:grpSpPr>
            <a:xfrm>
              <a:off x="3772350" y="3124822"/>
              <a:ext cx="4475423" cy="362822"/>
              <a:chOff x="3772350" y="3124822"/>
              <a:chExt cx="4475423" cy="362822"/>
            </a:xfrm>
          </p:grpSpPr>
          <p:cxnSp>
            <p:nvCxnSpPr>
              <p:cNvPr id="71" name="Straight Arrow Connector 70">
                <a:extLst>
                  <a:ext uri="{FF2B5EF4-FFF2-40B4-BE49-F238E27FC236}">
                    <a16:creationId xmlns:a16="http://schemas.microsoft.com/office/drawing/2014/main" id="{12B27B59-3F76-09F8-40FF-E5109C308AC0}"/>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39F058A-244F-6FF9-0FB5-21C0C1595ACB}"/>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3A7C23B-90F0-E06B-D44F-1D2D0B3DDCAA}"/>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5F93690-9850-AF0E-0ECF-7DD14A3338C5}"/>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07072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22</a:t>
            </a:fld>
            <a:endParaRPr lang="en-ES" dirty="0"/>
          </a:p>
        </p:txBody>
      </p:sp>
      <p:cxnSp>
        <p:nvCxnSpPr>
          <p:cNvPr id="13" name="Straight Connector 12">
            <a:extLst>
              <a:ext uri="{FF2B5EF4-FFF2-40B4-BE49-F238E27FC236}">
                <a16:creationId xmlns:a16="http://schemas.microsoft.com/office/drawing/2014/main" id="{DBED534B-0163-CB7E-57F8-54322A5EACC7}"/>
              </a:ext>
            </a:extLst>
          </p:cNvPr>
          <p:cNvCxnSpPr/>
          <p:nvPr/>
        </p:nvCxnSpPr>
        <p:spPr>
          <a:xfrm>
            <a:off x="4656000" y="7117311"/>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71F7CC-7D36-C5E0-6081-9F048CAD295A}"/>
              </a:ext>
            </a:extLst>
          </p:cNvPr>
          <p:cNvCxnSpPr/>
          <p:nvPr/>
        </p:nvCxnSpPr>
        <p:spPr>
          <a:xfrm>
            <a:off x="6096000" y="-1958955"/>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9E1C1E-D935-211E-E775-2C0BBE804BFC}"/>
              </a:ext>
            </a:extLst>
          </p:cNvPr>
          <p:cNvCxnSpPr/>
          <p:nvPr/>
        </p:nvCxnSpPr>
        <p:spPr>
          <a:xfrm>
            <a:off x="7536000" y="7117311"/>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A2E9927-30B2-53F9-36E7-D306D02A7BD9}"/>
              </a:ext>
            </a:extLst>
          </p:cNvPr>
          <p:cNvGrpSpPr/>
          <p:nvPr/>
        </p:nvGrpSpPr>
        <p:grpSpPr>
          <a:xfrm>
            <a:off x="3216000" y="2596111"/>
            <a:ext cx="5760000" cy="1440000"/>
            <a:chOff x="3216000" y="2596111"/>
            <a:chExt cx="5760000" cy="1440000"/>
          </a:xfrm>
        </p:grpSpPr>
        <p:sp>
          <p:nvSpPr>
            <p:cNvPr id="11" name="Rectangle 10">
              <a:extLst>
                <a:ext uri="{FF2B5EF4-FFF2-40B4-BE49-F238E27FC236}">
                  <a16:creationId xmlns:a16="http://schemas.microsoft.com/office/drawing/2014/main" id="{B4C4ADA4-C5B0-0521-0D00-5CA6C8264366}"/>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3" name="Group 2">
              <a:extLst>
                <a:ext uri="{FF2B5EF4-FFF2-40B4-BE49-F238E27FC236}">
                  <a16:creationId xmlns:a16="http://schemas.microsoft.com/office/drawing/2014/main" id="{14D11167-2969-F157-A872-B5E747D9D081}"/>
                </a:ext>
              </a:extLst>
            </p:cNvPr>
            <p:cNvGrpSpPr/>
            <p:nvPr/>
          </p:nvGrpSpPr>
          <p:grpSpPr>
            <a:xfrm>
              <a:off x="3772350" y="3124822"/>
              <a:ext cx="4475423" cy="362822"/>
              <a:chOff x="3772350" y="3124822"/>
              <a:chExt cx="4475423" cy="362822"/>
            </a:xfrm>
          </p:grpSpPr>
          <p:cxnSp>
            <p:nvCxnSpPr>
              <p:cNvPr id="16" name="Straight Arrow Connector 15">
                <a:extLst>
                  <a:ext uri="{FF2B5EF4-FFF2-40B4-BE49-F238E27FC236}">
                    <a16:creationId xmlns:a16="http://schemas.microsoft.com/office/drawing/2014/main" id="{9F1B7C7F-B102-33BB-92C7-0A4B58BD46C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5D653F-C74A-14CC-6A26-B791FF914DC4}"/>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A2776E-8174-9745-FF9E-2FCF4766CE93}"/>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42094AC-D328-2BE2-1988-825C9A0B17EF}"/>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984466A2-A09E-D9A7-2C75-7886CC7A2CAC}"/>
              </a:ext>
            </a:extLst>
          </p:cNvPr>
          <p:cNvGrpSpPr/>
          <p:nvPr/>
        </p:nvGrpSpPr>
        <p:grpSpPr>
          <a:xfrm>
            <a:off x="3214800" y="2595600"/>
            <a:ext cx="5760000" cy="1440000"/>
            <a:chOff x="3216000" y="2596111"/>
            <a:chExt cx="5760000" cy="1440000"/>
          </a:xfrm>
        </p:grpSpPr>
        <p:sp>
          <p:nvSpPr>
            <p:cNvPr id="8" name="Rectangle 7">
              <a:extLst>
                <a:ext uri="{FF2B5EF4-FFF2-40B4-BE49-F238E27FC236}">
                  <a16:creationId xmlns:a16="http://schemas.microsoft.com/office/drawing/2014/main" id="{1EBD859D-E3DA-D75E-9A06-653B2B300A20}"/>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9" name="Group 8">
              <a:extLst>
                <a:ext uri="{FF2B5EF4-FFF2-40B4-BE49-F238E27FC236}">
                  <a16:creationId xmlns:a16="http://schemas.microsoft.com/office/drawing/2014/main" id="{81DFC449-C0CA-F262-EDCA-69B99E3598E3}"/>
                </a:ext>
              </a:extLst>
            </p:cNvPr>
            <p:cNvGrpSpPr/>
            <p:nvPr/>
          </p:nvGrpSpPr>
          <p:grpSpPr>
            <a:xfrm>
              <a:off x="3772350" y="3124822"/>
              <a:ext cx="4475423" cy="362822"/>
              <a:chOff x="3772350" y="3124822"/>
              <a:chExt cx="4475423" cy="362822"/>
            </a:xfrm>
          </p:grpSpPr>
          <p:cxnSp>
            <p:nvCxnSpPr>
              <p:cNvPr id="10" name="Straight Arrow Connector 9">
                <a:extLst>
                  <a:ext uri="{FF2B5EF4-FFF2-40B4-BE49-F238E27FC236}">
                    <a16:creationId xmlns:a16="http://schemas.microsoft.com/office/drawing/2014/main" id="{5B59E6FF-1282-9E5D-AB87-212C2F1CF77E}"/>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D53BBF-D835-FD9F-E0AB-5F143E35BD47}"/>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BDFF1A-EE88-2BD4-0761-266C9DFFEC82}"/>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685272-6B91-8FFA-27E8-1A92788CC5C2}"/>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666DCCF8-A711-3DFB-7A6B-C57EE23C006D}"/>
              </a:ext>
            </a:extLst>
          </p:cNvPr>
          <p:cNvGrpSpPr/>
          <p:nvPr/>
        </p:nvGrpSpPr>
        <p:grpSpPr>
          <a:xfrm>
            <a:off x="3214800" y="2595600"/>
            <a:ext cx="5760000" cy="1440000"/>
            <a:chOff x="3216000" y="2596111"/>
            <a:chExt cx="5760000" cy="1440000"/>
          </a:xfrm>
        </p:grpSpPr>
        <p:sp>
          <p:nvSpPr>
            <p:cNvPr id="23" name="Rectangle 22">
              <a:extLst>
                <a:ext uri="{FF2B5EF4-FFF2-40B4-BE49-F238E27FC236}">
                  <a16:creationId xmlns:a16="http://schemas.microsoft.com/office/drawing/2014/main" id="{C0544CBF-14AB-9D4F-A025-3D833E40818A}"/>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24" name="Group 23">
              <a:extLst>
                <a:ext uri="{FF2B5EF4-FFF2-40B4-BE49-F238E27FC236}">
                  <a16:creationId xmlns:a16="http://schemas.microsoft.com/office/drawing/2014/main" id="{CBAFD59D-4121-9DA8-E71C-2AFBB6733C54}"/>
                </a:ext>
              </a:extLst>
            </p:cNvPr>
            <p:cNvGrpSpPr/>
            <p:nvPr/>
          </p:nvGrpSpPr>
          <p:grpSpPr>
            <a:xfrm>
              <a:off x="3772350" y="3124822"/>
              <a:ext cx="4475423" cy="362822"/>
              <a:chOff x="3772350" y="3124822"/>
              <a:chExt cx="4475423" cy="362822"/>
            </a:xfrm>
          </p:grpSpPr>
          <p:cxnSp>
            <p:nvCxnSpPr>
              <p:cNvPr id="25" name="Straight Arrow Connector 24">
                <a:extLst>
                  <a:ext uri="{FF2B5EF4-FFF2-40B4-BE49-F238E27FC236}">
                    <a16:creationId xmlns:a16="http://schemas.microsoft.com/office/drawing/2014/main" id="{A1D71450-3FA3-D839-1888-2DE7F70F1F68}"/>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D30520F-83D9-C17D-F0A3-60D8D392898F}"/>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C7DDD6-B293-1169-A437-B4023B6C7EFD}"/>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D10DF8-A303-A5CC-A3B6-314B3A5ABD87}"/>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36C2396A-A1FA-0BAF-49C9-51DB60145A33}"/>
              </a:ext>
            </a:extLst>
          </p:cNvPr>
          <p:cNvGrpSpPr/>
          <p:nvPr/>
        </p:nvGrpSpPr>
        <p:grpSpPr>
          <a:xfrm>
            <a:off x="3214800" y="2595600"/>
            <a:ext cx="5760000" cy="1440000"/>
            <a:chOff x="3216000" y="2596111"/>
            <a:chExt cx="5760000" cy="1440000"/>
          </a:xfrm>
        </p:grpSpPr>
        <p:sp>
          <p:nvSpPr>
            <p:cNvPr id="30" name="Rectangle 29">
              <a:extLst>
                <a:ext uri="{FF2B5EF4-FFF2-40B4-BE49-F238E27FC236}">
                  <a16:creationId xmlns:a16="http://schemas.microsoft.com/office/drawing/2014/main" id="{DA959507-A4FA-D6CB-66A3-C088F1CA0C8D}"/>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31" name="Group 30">
              <a:extLst>
                <a:ext uri="{FF2B5EF4-FFF2-40B4-BE49-F238E27FC236}">
                  <a16:creationId xmlns:a16="http://schemas.microsoft.com/office/drawing/2014/main" id="{FF3101A1-B2B6-B1CC-7663-3A3F5815BBAE}"/>
                </a:ext>
              </a:extLst>
            </p:cNvPr>
            <p:cNvGrpSpPr/>
            <p:nvPr/>
          </p:nvGrpSpPr>
          <p:grpSpPr>
            <a:xfrm>
              <a:off x="3772350" y="3124822"/>
              <a:ext cx="4475423" cy="362822"/>
              <a:chOff x="3772350" y="3124822"/>
              <a:chExt cx="4475423" cy="362822"/>
            </a:xfrm>
          </p:grpSpPr>
          <p:cxnSp>
            <p:nvCxnSpPr>
              <p:cNvPr id="32" name="Straight Arrow Connector 31">
                <a:extLst>
                  <a:ext uri="{FF2B5EF4-FFF2-40B4-BE49-F238E27FC236}">
                    <a16:creationId xmlns:a16="http://schemas.microsoft.com/office/drawing/2014/main" id="{E1D7A371-0695-779F-66A2-888AE7B823D2}"/>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29A676C-B09F-2323-96CD-B0A033B615E3}"/>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14DB7CD-CC9B-0264-624B-9ECE6CB7D058}"/>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19419D-44DF-09B8-B662-ED1F04EFBC79}"/>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C39DE3F1-EAD7-ECC2-B8DC-1FFE5C655954}"/>
              </a:ext>
            </a:extLst>
          </p:cNvPr>
          <p:cNvGrpSpPr/>
          <p:nvPr/>
        </p:nvGrpSpPr>
        <p:grpSpPr>
          <a:xfrm>
            <a:off x="3214800" y="2595600"/>
            <a:ext cx="5760000" cy="1440000"/>
            <a:chOff x="3216000" y="2596111"/>
            <a:chExt cx="5760000" cy="1440000"/>
          </a:xfrm>
        </p:grpSpPr>
        <p:sp>
          <p:nvSpPr>
            <p:cNvPr id="37" name="Rectangle 36">
              <a:extLst>
                <a:ext uri="{FF2B5EF4-FFF2-40B4-BE49-F238E27FC236}">
                  <a16:creationId xmlns:a16="http://schemas.microsoft.com/office/drawing/2014/main" id="{D7C96418-65A0-0FAB-5970-64E6200F955F}"/>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38" name="Group 37">
              <a:extLst>
                <a:ext uri="{FF2B5EF4-FFF2-40B4-BE49-F238E27FC236}">
                  <a16:creationId xmlns:a16="http://schemas.microsoft.com/office/drawing/2014/main" id="{4ADAF4B9-DD68-63EE-9932-450FC7623054}"/>
                </a:ext>
              </a:extLst>
            </p:cNvPr>
            <p:cNvGrpSpPr/>
            <p:nvPr/>
          </p:nvGrpSpPr>
          <p:grpSpPr>
            <a:xfrm>
              <a:off x="3772350" y="3124822"/>
              <a:ext cx="4475423" cy="362822"/>
              <a:chOff x="3772350" y="3124822"/>
              <a:chExt cx="4475423" cy="362822"/>
            </a:xfrm>
          </p:grpSpPr>
          <p:cxnSp>
            <p:nvCxnSpPr>
              <p:cNvPr id="39" name="Straight Arrow Connector 38">
                <a:extLst>
                  <a:ext uri="{FF2B5EF4-FFF2-40B4-BE49-F238E27FC236}">
                    <a16:creationId xmlns:a16="http://schemas.microsoft.com/office/drawing/2014/main" id="{0F5D2546-6FFA-3EC5-30F9-51C39E1A4305}"/>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BE7FD18-877B-CEAD-4AD0-D132D1E8A8B0}"/>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B36D9B6-3426-5126-433B-A572ACB75EE3}"/>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6AEE2D-2CCC-A12D-630E-C579B4CE00C5}"/>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0AB53580-F8AE-06F5-F039-5056345E85C6}"/>
              </a:ext>
            </a:extLst>
          </p:cNvPr>
          <p:cNvGrpSpPr/>
          <p:nvPr/>
        </p:nvGrpSpPr>
        <p:grpSpPr>
          <a:xfrm>
            <a:off x="3214800" y="2595600"/>
            <a:ext cx="5760000" cy="1440000"/>
            <a:chOff x="3216000" y="2596111"/>
            <a:chExt cx="5760000" cy="1440000"/>
          </a:xfrm>
        </p:grpSpPr>
        <p:sp>
          <p:nvSpPr>
            <p:cNvPr id="44" name="Rectangle 43">
              <a:extLst>
                <a:ext uri="{FF2B5EF4-FFF2-40B4-BE49-F238E27FC236}">
                  <a16:creationId xmlns:a16="http://schemas.microsoft.com/office/drawing/2014/main" id="{F187A15F-9E10-055D-EF4D-9708D64B8F70}"/>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45" name="Group 44">
              <a:extLst>
                <a:ext uri="{FF2B5EF4-FFF2-40B4-BE49-F238E27FC236}">
                  <a16:creationId xmlns:a16="http://schemas.microsoft.com/office/drawing/2014/main" id="{8AFA7A27-13E0-CEEC-5063-50CFCCFB1807}"/>
                </a:ext>
              </a:extLst>
            </p:cNvPr>
            <p:cNvGrpSpPr/>
            <p:nvPr/>
          </p:nvGrpSpPr>
          <p:grpSpPr>
            <a:xfrm>
              <a:off x="3772350" y="3124822"/>
              <a:ext cx="4475423" cy="362822"/>
              <a:chOff x="3772350" y="3124822"/>
              <a:chExt cx="4475423" cy="362822"/>
            </a:xfrm>
          </p:grpSpPr>
          <p:cxnSp>
            <p:nvCxnSpPr>
              <p:cNvPr id="46" name="Straight Arrow Connector 45">
                <a:extLst>
                  <a:ext uri="{FF2B5EF4-FFF2-40B4-BE49-F238E27FC236}">
                    <a16:creationId xmlns:a16="http://schemas.microsoft.com/office/drawing/2014/main" id="{76C5B0F8-84CB-E8D5-17B2-E0C10B07DFF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E6D1D9-2ADA-3355-3643-0DBB0E52219B}"/>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3E0E3A8-ABA6-17AD-2774-1589352D17FC}"/>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A08B314-9682-04DF-7BA4-70464ABE24CA}"/>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880B2C81-5C32-B120-906F-6E0C9C57AA44}"/>
              </a:ext>
            </a:extLst>
          </p:cNvPr>
          <p:cNvGrpSpPr/>
          <p:nvPr/>
        </p:nvGrpSpPr>
        <p:grpSpPr>
          <a:xfrm>
            <a:off x="3214800" y="2595600"/>
            <a:ext cx="5760000" cy="1440000"/>
            <a:chOff x="3216000" y="2596111"/>
            <a:chExt cx="5760000" cy="1440000"/>
          </a:xfrm>
        </p:grpSpPr>
        <p:sp>
          <p:nvSpPr>
            <p:cNvPr id="51" name="Rectangle 50">
              <a:extLst>
                <a:ext uri="{FF2B5EF4-FFF2-40B4-BE49-F238E27FC236}">
                  <a16:creationId xmlns:a16="http://schemas.microsoft.com/office/drawing/2014/main" id="{B9217A63-07AA-D8A7-758E-C4FD8E095C1F}"/>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52" name="Group 51">
              <a:extLst>
                <a:ext uri="{FF2B5EF4-FFF2-40B4-BE49-F238E27FC236}">
                  <a16:creationId xmlns:a16="http://schemas.microsoft.com/office/drawing/2014/main" id="{5E56152B-6AF6-6B62-846F-51389839D68D}"/>
                </a:ext>
              </a:extLst>
            </p:cNvPr>
            <p:cNvGrpSpPr/>
            <p:nvPr/>
          </p:nvGrpSpPr>
          <p:grpSpPr>
            <a:xfrm>
              <a:off x="3772350" y="3124822"/>
              <a:ext cx="4475423" cy="362822"/>
              <a:chOff x="3772350" y="3124822"/>
              <a:chExt cx="4475423" cy="362822"/>
            </a:xfrm>
          </p:grpSpPr>
          <p:cxnSp>
            <p:nvCxnSpPr>
              <p:cNvPr id="53" name="Straight Arrow Connector 52">
                <a:extLst>
                  <a:ext uri="{FF2B5EF4-FFF2-40B4-BE49-F238E27FC236}">
                    <a16:creationId xmlns:a16="http://schemas.microsoft.com/office/drawing/2014/main" id="{ADC862A9-AF87-EE81-D5B3-F2670B5714B7}"/>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563A45B-2D9B-760B-CAD0-6C1B95B2195F}"/>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12069C9-AB3B-B27B-76D1-0EE069A6B169}"/>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2516D98-C383-9A79-60F5-C4F071F85DF4}"/>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7" name="Group 56">
            <a:extLst>
              <a:ext uri="{FF2B5EF4-FFF2-40B4-BE49-F238E27FC236}">
                <a16:creationId xmlns:a16="http://schemas.microsoft.com/office/drawing/2014/main" id="{BF5F7FC7-6135-37D6-0272-B4ADACD046F9}"/>
              </a:ext>
            </a:extLst>
          </p:cNvPr>
          <p:cNvGrpSpPr/>
          <p:nvPr/>
        </p:nvGrpSpPr>
        <p:grpSpPr>
          <a:xfrm>
            <a:off x="3214800" y="2595600"/>
            <a:ext cx="5760000" cy="1440000"/>
            <a:chOff x="3216000" y="2596111"/>
            <a:chExt cx="5760000" cy="1440000"/>
          </a:xfrm>
        </p:grpSpPr>
        <p:sp>
          <p:nvSpPr>
            <p:cNvPr id="58" name="Rectangle 57">
              <a:extLst>
                <a:ext uri="{FF2B5EF4-FFF2-40B4-BE49-F238E27FC236}">
                  <a16:creationId xmlns:a16="http://schemas.microsoft.com/office/drawing/2014/main" id="{3B437A5B-4BA9-8F89-93EA-7F3D5E2CFF00}"/>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59" name="Group 58">
              <a:extLst>
                <a:ext uri="{FF2B5EF4-FFF2-40B4-BE49-F238E27FC236}">
                  <a16:creationId xmlns:a16="http://schemas.microsoft.com/office/drawing/2014/main" id="{7E256339-0F1C-CF98-1AC1-44C74F2CC736}"/>
                </a:ext>
              </a:extLst>
            </p:cNvPr>
            <p:cNvGrpSpPr/>
            <p:nvPr/>
          </p:nvGrpSpPr>
          <p:grpSpPr>
            <a:xfrm>
              <a:off x="3772350" y="3124822"/>
              <a:ext cx="4475423" cy="362822"/>
              <a:chOff x="3772350" y="3124822"/>
              <a:chExt cx="4475423" cy="362822"/>
            </a:xfrm>
          </p:grpSpPr>
          <p:cxnSp>
            <p:nvCxnSpPr>
              <p:cNvPr id="60" name="Straight Arrow Connector 59">
                <a:extLst>
                  <a:ext uri="{FF2B5EF4-FFF2-40B4-BE49-F238E27FC236}">
                    <a16:creationId xmlns:a16="http://schemas.microsoft.com/office/drawing/2014/main" id="{36FF3FBF-CC13-58BC-5E45-4E3AFDB3A9F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5051E71-27A6-4401-9B66-AEF9476B5037}"/>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3EA2B-C120-72E3-28E3-13D327941907}"/>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9AEF820-DF80-2DCB-A67E-9784D8536CF0}"/>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C8B6659F-40DB-7523-C72C-05BB5FA73DFC}"/>
              </a:ext>
            </a:extLst>
          </p:cNvPr>
          <p:cNvGrpSpPr/>
          <p:nvPr/>
        </p:nvGrpSpPr>
        <p:grpSpPr>
          <a:xfrm>
            <a:off x="3214800" y="2595600"/>
            <a:ext cx="5760000" cy="1440000"/>
            <a:chOff x="3216000" y="2596111"/>
            <a:chExt cx="5760000" cy="1440000"/>
          </a:xfrm>
        </p:grpSpPr>
        <p:sp>
          <p:nvSpPr>
            <p:cNvPr id="65" name="Rectangle 64">
              <a:extLst>
                <a:ext uri="{FF2B5EF4-FFF2-40B4-BE49-F238E27FC236}">
                  <a16:creationId xmlns:a16="http://schemas.microsoft.com/office/drawing/2014/main" id="{3BE80EB4-ABF5-9A59-121F-CDFDF0D01DE6}"/>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66" name="Group 65">
              <a:extLst>
                <a:ext uri="{FF2B5EF4-FFF2-40B4-BE49-F238E27FC236}">
                  <a16:creationId xmlns:a16="http://schemas.microsoft.com/office/drawing/2014/main" id="{8686A94F-FF76-7E3C-6EC7-8BAEE10FA23D}"/>
                </a:ext>
              </a:extLst>
            </p:cNvPr>
            <p:cNvGrpSpPr/>
            <p:nvPr/>
          </p:nvGrpSpPr>
          <p:grpSpPr>
            <a:xfrm>
              <a:off x="3772350" y="3124822"/>
              <a:ext cx="4475423" cy="362822"/>
              <a:chOff x="3772350" y="3124822"/>
              <a:chExt cx="4475423" cy="362822"/>
            </a:xfrm>
          </p:grpSpPr>
          <p:cxnSp>
            <p:nvCxnSpPr>
              <p:cNvPr id="67" name="Straight Arrow Connector 66">
                <a:extLst>
                  <a:ext uri="{FF2B5EF4-FFF2-40B4-BE49-F238E27FC236}">
                    <a16:creationId xmlns:a16="http://schemas.microsoft.com/office/drawing/2014/main" id="{85972BA0-8AA4-AF7F-4D56-23E2E38665B6}"/>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7E6F138-E4CD-6F14-1D0B-5154BFFE67B3}"/>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7B686E6-50B2-1166-EC0F-5E6643D1967D}"/>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E65007A-BA8E-328A-F404-C151FD43CB36}"/>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6752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Slide Number Placeholder 3">
            <a:extLst>
              <a:ext uri="{FF2B5EF4-FFF2-40B4-BE49-F238E27FC236}">
                <a16:creationId xmlns:a16="http://schemas.microsoft.com/office/drawing/2014/main" id="{1775884F-ADF6-C216-E282-5C7101890AFE}"/>
              </a:ext>
            </a:extLst>
          </p:cNvPr>
          <p:cNvSpPr>
            <a:spLocks noGrp="1"/>
          </p:cNvSpPr>
          <p:nvPr>
            <p:ph type="sldNum" sz="quarter" idx="12"/>
          </p:nvPr>
        </p:nvSpPr>
        <p:spPr/>
        <p:txBody>
          <a:bodyPr/>
          <a:lstStyle/>
          <a:p>
            <a:fld id="{C7789421-EDE7-A34A-8D84-B4AE70D83498}" type="slidenum">
              <a:rPr lang="en-ES" smtClean="0"/>
              <a:t>23</a:t>
            </a:fld>
            <a:endParaRPr lang="en-ES" dirty="0"/>
          </a:p>
        </p:txBody>
      </p:sp>
      <p:cxnSp>
        <p:nvCxnSpPr>
          <p:cNvPr id="13" name="Straight Connector 12">
            <a:extLst>
              <a:ext uri="{FF2B5EF4-FFF2-40B4-BE49-F238E27FC236}">
                <a16:creationId xmlns:a16="http://schemas.microsoft.com/office/drawing/2014/main" id="{DBED534B-0163-CB7E-57F8-54322A5EACC7}"/>
              </a:ext>
            </a:extLst>
          </p:cNvPr>
          <p:cNvCxnSpPr/>
          <p:nvPr/>
        </p:nvCxnSpPr>
        <p:spPr>
          <a:xfrm>
            <a:off x="4656000" y="7117311"/>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71F7CC-7D36-C5E0-6081-9F048CAD295A}"/>
              </a:ext>
            </a:extLst>
          </p:cNvPr>
          <p:cNvCxnSpPr/>
          <p:nvPr/>
        </p:nvCxnSpPr>
        <p:spPr>
          <a:xfrm>
            <a:off x="6096000" y="-1958955"/>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9E1C1E-D935-211E-E775-2C0BBE804BFC}"/>
              </a:ext>
            </a:extLst>
          </p:cNvPr>
          <p:cNvCxnSpPr/>
          <p:nvPr/>
        </p:nvCxnSpPr>
        <p:spPr>
          <a:xfrm>
            <a:off x="7536000" y="7117311"/>
            <a:ext cx="0" cy="144000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A2E9927-30B2-53F9-36E7-D306D02A7BD9}"/>
              </a:ext>
            </a:extLst>
          </p:cNvPr>
          <p:cNvGrpSpPr/>
          <p:nvPr/>
        </p:nvGrpSpPr>
        <p:grpSpPr>
          <a:xfrm>
            <a:off x="3216000" y="2596111"/>
            <a:ext cx="5760000" cy="1440000"/>
            <a:chOff x="3216000" y="2596111"/>
            <a:chExt cx="5760000" cy="1440000"/>
          </a:xfrm>
        </p:grpSpPr>
        <p:sp>
          <p:nvSpPr>
            <p:cNvPr id="11" name="Rectangle 10">
              <a:extLst>
                <a:ext uri="{FF2B5EF4-FFF2-40B4-BE49-F238E27FC236}">
                  <a16:creationId xmlns:a16="http://schemas.microsoft.com/office/drawing/2014/main" id="{B4C4ADA4-C5B0-0521-0D00-5CA6C8264366}"/>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3" name="Group 2">
              <a:extLst>
                <a:ext uri="{FF2B5EF4-FFF2-40B4-BE49-F238E27FC236}">
                  <a16:creationId xmlns:a16="http://schemas.microsoft.com/office/drawing/2014/main" id="{14D11167-2969-F157-A872-B5E747D9D081}"/>
                </a:ext>
              </a:extLst>
            </p:cNvPr>
            <p:cNvGrpSpPr/>
            <p:nvPr/>
          </p:nvGrpSpPr>
          <p:grpSpPr>
            <a:xfrm>
              <a:off x="3772350" y="3124822"/>
              <a:ext cx="4475423" cy="362822"/>
              <a:chOff x="3772350" y="3124822"/>
              <a:chExt cx="4475423" cy="362822"/>
            </a:xfrm>
          </p:grpSpPr>
          <p:cxnSp>
            <p:nvCxnSpPr>
              <p:cNvPr id="16" name="Straight Arrow Connector 15">
                <a:extLst>
                  <a:ext uri="{FF2B5EF4-FFF2-40B4-BE49-F238E27FC236}">
                    <a16:creationId xmlns:a16="http://schemas.microsoft.com/office/drawing/2014/main" id="{9F1B7C7F-B102-33BB-92C7-0A4B58BD46C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5D653F-C74A-14CC-6A26-B791FF914DC4}"/>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A2776E-8174-9745-FF9E-2FCF4766CE93}"/>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42094AC-D328-2BE2-1988-825C9A0B17EF}"/>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984466A2-A09E-D9A7-2C75-7886CC7A2CAC}"/>
              </a:ext>
            </a:extLst>
          </p:cNvPr>
          <p:cNvGrpSpPr/>
          <p:nvPr/>
        </p:nvGrpSpPr>
        <p:grpSpPr>
          <a:xfrm>
            <a:off x="-2545200" y="4035600"/>
            <a:ext cx="5760000" cy="1440000"/>
            <a:chOff x="3216000" y="2596111"/>
            <a:chExt cx="5760000" cy="1440000"/>
          </a:xfrm>
        </p:grpSpPr>
        <p:sp>
          <p:nvSpPr>
            <p:cNvPr id="8" name="Rectangle 7">
              <a:extLst>
                <a:ext uri="{FF2B5EF4-FFF2-40B4-BE49-F238E27FC236}">
                  <a16:creationId xmlns:a16="http://schemas.microsoft.com/office/drawing/2014/main" id="{1EBD859D-E3DA-D75E-9A06-653B2B300A20}"/>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9" name="Group 8">
              <a:extLst>
                <a:ext uri="{FF2B5EF4-FFF2-40B4-BE49-F238E27FC236}">
                  <a16:creationId xmlns:a16="http://schemas.microsoft.com/office/drawing/2014/main" id="{81DFC449-C0CA-F262-EDCA-69B99E3598E3}"/>
                </a:ext>
              </a:extLst>
            </p:cNvPr>
            <p:cNvGrpSpPr/>
            <p:nvPr/>
          </p:nvGrpSpPr>
          <p:grpSpPr>
            <a:xfrm>
              <a:off x="3772350" y="3124822"/>
              <a:ext cx="4475423" cy="362822"/>
              <a:chOff x="3772350" y="3124822"/>
              <a:chExt cx="4475423" cy="362822"/>
            </a:xfrm>
          </p:grpSpPr>
          <p:cxnSp>
            <p:nvCxnSpPr>
              <p:cNvPr id="10" name="Straight Arrow Connector 9">
                <a:extLst>
                  <a:ext uri="{FF2B5EF4-FFF2-40B4-BE49-F238E27FC236}">
                    <a16:creationId xmlns:a16="http://schemas.microsoft.com/office/drawing/2014/main" id="{5B59E6FF-1282-9E5D-AB87-212C2F1CF77E}"/>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D53BBF-D835-FD9F-E0AB-5F143E35BD47}"/>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BDFF1A-EE88-2BD4-0761-266C9DFFEC82}"/>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685272-6B91-8FFA-27E8-1A92788CC5C2}"/>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666DCCF8-A711-3DFB-7A6B-C57EE23C006D}"/>
              </a:ext>
            </a:extLst>
          </p:cNvPr>
          <p:cNvGrpSpPr/>
          <p:nvPr/>
        </p:nvGrpSpPr>
        <p:grpSpPr>
          <a:xfrm>
            <a:off x="-2545200" y="2595600"/>
            <a:ext cx="5760000" cy="1440000"/>
            <a:chOff x="3216000" y="2596111"/>
            <a:chExt cx="5760000" cy="1440000"/>
          </a:xfrm>
        </p:grpSpPr>
        <p:sp>
          <p:nvSpPr>
            <p:cNvPr id="23" name="Rectangle 22">
              <a:extLst>
                <a:ext uri="{FF2B5EF4-FFF2-40B4-BE49-F238E27FC236}">
                  <a16:creationId xmlns:a16="http://schemas.microsoft.com/office/drawing/2014/main" id="{C0544CBF-14AB-9D4F-A025-3D833E40818A}"/>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24" name="Group 23">
              <a:extLst>
                <a:ext uri="{FF2B5EF4-FFF2-40B4-BE49-F238E27FC236}">
                  <a16:creationId xmlns:a16="http://schemas.microsoft.com/office/drawing/2014/main" id="{CBAFD59D-4121-9DA8-E71C-2AFBB6733C54}"/>
                </a:ext>
              </a:extLst>
            </p:cNvPr>
            <p:cNvGrpSpPr/>
            <p:nvPr/>
          </p:nvGrpSpPr>
          <p:grpSpPr>
            <a:xfrm>
              <a:off x="3772350" y="3124822"/>
              <a:ext cx="4475423" cy="362822"/>
              <a:chOff x="3772350" y="3124822"/>
              <a:chExt cx="4475423" cy="362822"/>
            </a:xfrm>
          </p:grpSpPr>
          <p:cxnSp>
            <p:nvCxnSpPr>
              <p:cNvPr id="25" name="Straight Arrow Connector 24">
                <a:extLst>
                  <a:ext uri="{FF2B5EF4-FFF2-40B4-BE49-F238E27FC236}">
                    <a16:creationId xmlns:a16="http://schemas.microsoft.com/office/drawing/2014/main" id="{A1D71450-3FA3-D839-1888-2DE7F70F1F68}"/>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D30520F-83D9-C17D-F0A3-60D8D392898F}"/>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C7DDD6-B293-1169-A437-B4023B6C7EFD}"/>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D10DF8-A303-A5CC-A3B6-314B3A5ABD87}"/>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36C2396A-A1FA-0BAF-49C9-51DB60145A33}"/>
              </a:ext>
            </a:extLst>
          </p:cNvPr>
          <p:cNvGrpSpPr/>
          <p:nvPr/>
        </p:nvGrpSpPr>
        <p:grpSpPr>
          <a:xfrm>
            <a:off x="-2545200" y="1155600"/>
            <a:ext cx="5760000" cy="1440000"/>
            <a:chOff x="3216000" y="2596111"/>
            <a:chExt cx="5760000" cy="1440000"/>
          </a:xfrm>
        </p:grpSpPr>
        <p:sp>
          <p:nvSpPr>
            <p:cNvPr id="30" name="Rectangle 29">
              <a:extLst>
                <a:ext uri="{FF2B5EF4-FFF2-40B4-BE49-F238E27FC236}">
                  <a16:creationId xmlns:a16="http://schemas.microsoft.com/office/drawing/2014/main" id="{DA959507-A4FA-D6CB-66A3-C088F1CA0C8D}"/>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31" name="Group 30">
              <a:extLst>
                <a:ext uri="{FF2B5EF4-FFF2-40B4-BE49-F238E27FC236}">
                  <a16:creationId xmlns:a16="http://schemas.microsoft.com/office/drawing/2014/main" id="{FF3101A1-B2B6-B1CC-7663-3A3F5815BBAE}"/>
                </a:ext>
              </a:extLst>
            </p:cNvPr>
            <p:cNvGrpSpPr/>
            <p:nvPr/>
          </p:nvGrpSpPr>
          <p:grpSpPr>
            <a:xfrm>
              <a:off x="3772350" y="3124822"/>
              <a:ext cx="4475423" cy="362822"/>
              <a:chOff x="3772350" y="3124822"/>
              <a:chExt cx="4475423" cy="362822"/>
            </a:xfrm>
          </p:grpSpPr>
          <p:cxnSp>
            <p:nvCxnSpPr>
              <p:cNvPr id="32" name="Straight Arrow Connector 31">
                <a:extLst>
                  <a:ext uri="{FF2B5EF4-FFF2-40B4-BE49-F238E27FC236}">
                    <a16:creationId xmlns:a16="http://schemas.microsoft.com/office/drawing/2014/main" id="{E1D7A371-0695-779F-66A2-888AE7B823D2}"/>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29A676C-B09F-2323-96CD-B0A033B615E3}"/>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14DB7CD-CC9B-0264-624B-9ECE6CB7D058}"/>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19419D-44DF-09B8-B662-ED1F04EFBC79}"/>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C39DE3F1-EAD7-ECC2-B8DC-1FFE5C655954}"/>
              </a:ext>
            </a:extLst>
          </p:cNvPr>
          <p:cNvGrpSpPr/>
          <p:nvPr/>
        </p:nvGrpSpPr>
        <p:grpSpPr>
          <a:xfrm>
            <a:off x="8974800" y="1155600"/>
            <a:ext cx="5760000" cy="1440000"/>
            <a:chOff x="3216000" y="2596111"/>
            <a:chExt cx="5760000" cy="1440000"/>
          </a:xfrm>
        </p:grpSpPr>
        <p:sp>
          <p:nvSpPr>
            <p:cNvPr id="37" name="Rectangle 36">
              <a:extLst>
                <a:ext uri="{FF2B5EF4-FFF2-40B4-BE49-F238E27FC236}">
                  <a16:creationId xmlns:a16="http://schemas.microsoft.com/office/drawing/2014/main" id="{D7C96418-65A0-0FAB-5970-64E6200F955F}"/>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38" name="Group 37">
              <a:extLst>
                <a:ext uri="{FF2B5EF4-FFF2-40B4-BE49-F238E27FC236}">
                  <a16:creationId xmlns:a16="http://schemas.microsoft.com/office/drawing/2014/main" id="{4ADAF4B9-DD68-63EE-9932-450FC7623054}"/>
                </a:ext>
              </a:extLst>
            </p:cNvPr>
            <p:cNvGrpSpPr/>
            <p:nvPr/>
          </p:nvGrpSpPr>
          <p:grpSpPr>
            <a:xfrm>
              <a:off x="3772350" y="3124822"/>
              <a:ext cx="4475423" cy="362822"/>
              <a:chOff x="3772350" y="3124822"/>
              <a:chExt cx="4475423" cy="362822"/>
            </a:xfrm>
          </p:grpSpPr>
          <p:cxnSp>
            <p:nvCxnSpPr>
              <p:cNvPr id="39" name="Straight Arrow Connector 38">
                <a:extLst>
                  <a:ext uri="{FF2B5EF4-FFF2-40B4-BE49-F238E27FC236}">
                    <a16:creationId xmlns:a16="http://schemas.microsoft.com/office/drawing/2014/main" id="{0F5D2546-6FFA-3EC5-30F9-51C39E1A4305}"/>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BE7FD18-877B-CEAD-4AD0-D132D1E8A8B0}"/>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B36D9B6-3426-5126-433B-A572ACB75EE3}"/>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6AEE2D-2CCC-A12D-630E-C579B4CE00C5}"/>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0AB53580-F8AE-06F5-F039-5056345E85C6}"/>
              </a:ext>
            </a:extLst>
          </p:cNvPr>
          <p:cNvGrpSpPr/>
          <p:nvPr/>
        </p:nvGrpSpPr>
        <p:grpSpPr>
          <a:xfrm>
            <a:off x="8974800" y="2595600"/>
            <a:ext cx="5760000" cy="1440000"/>
            <a:chOff x="3216000" y="2596111"/>
            <a:chExt cx="5760000" cy="1440000"/>
          </a:xfrm>
        </p:grpSpPr>
        <p:sp>
          <p:nvSpPr>
            <p:cNvPr id="44" name="Rectangle 43">
              <a:extLst>
                <a:ext uri="{FF2B5EF4-FFF2-40B4-BE49-F238E27FC236}">
                  <a16:creationId xmlns:a16="http://schemas.microsoft.com/office/drawing/2014/main" id="{F187A15F-9E10-055D-EF4D-9708D64B8F70}"/>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45" name="Group 44">
              <a:extLst>
                <a:ext uri="{FF2B5EF4-FFF2-40B4-BE49-F238E27FC236}">
                  <a16:creationId xmlns:a16="http://schemas.microsoft.com/office/drawing/2014/main" id="{8AFA7A27-13E0-CEEC-5063-50CFCCFB1807}"/>
                </a:ext>
              </a:extLst>
            </p:cNvPr>
            <p:cNvGrpSpPr/>
            <p:nvPr/>
          </p:nvGrpSpPr>
          <p:grpSpPr>
            <a:xfrm>
              <a:off x="3772350" y="3124822"/>
              <a:ext cx="4475423" cy="362822"/>
              <a:chOff x="3772350" y="3124822"/>
              <a:chExt cx="4475423" cy="362822"/>
            </a:xfrm>
          </p:grpSpPr>
          <p:cxnSp>
            <p:nvCxnSpPr>
              <p:cNvPr id="46" name="Straight Arrow Connector 45">
                <a:extLst>
                  <a:ext uri="{FF2B5EF4-FFF2-40B4-BE49-F238E27FC236}">
                    <a16:creationId xmlns:a16="http://schemas.microsoft.com/office/drawing/2014/main" id="{76C5B0F8-84CB-E8D5-17B2-E0C10B07DFF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E6D1D9-2ADA-3355-3643-0DBB0E52219B}"/>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3E0E3A8-ABA6-17AD-2774-1589352D17FC}"/>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A08B314-9682-04DF-7BA4-70464ABE24CA}"/>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880B2C81-5C32-B120-906F-6E0C9C57AA44}"/>
              </a:ext>
            </a:extLst>
          </p:cNvPr>
          <p:cNvGrpSpPr/>
          <p:nvPr/>
        </p:nvGrpSpPr>
        <p:grpSpPr>
          <a:xfrm>
            <a:off x="8974800" y="4035600"/>
            <a:ext cx="5760000" cy="1440000"/>
            <a:chOff x="3216000" y="2596111"/>
            <a:chExt cx="5760000" cy="1440000"/>
          </a:xfrm>
        </p:grpSpPr>
        <p:sp>
          <p:nvSpPr>
            <p:cNvPr id="51" name="Rectangle 50">
              <a:extLst>
                <a:ext uri="{FF2B5EF4-FFF2-40B4-BE49-F238E27FC236}">
                  <a16:creationId xmlns:a16="http://schemas.microsoft.com/office/drawing/2014/main" id="{B9217A63-07AA-D8A7-758E-C4FD8E095C1F}"/>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52" name="Group 51">
              <a:extLst>
                <a:ext uri="{FF2B5EF4-FFF2-40B4-BE49-F238E27FC236}">
                  <a16:creationId xmlns:a16="http://schemas.microsoft.com/office/drawing/2014/main" id="{5E56152B-6AF6-6B62-846F-51389839D68D}"/>
                </a:ext>
              </a:extLst>
            </p:cNvPr>
            <p:cNvGrpSpPr/>
            <p:nvPr/>
          </p:nvGrpSpPr>
          <p:grpSpPr>
            <a:xfrm>
              <a:off x="3772350" y="3124822"/>
              <a:ext cx="4475423" cy="362822"/>
              <a:chOff x="3772350" y="3124822"/>
              <a:chExt cx="4475423" cy="362822"/>
            </a:xfrm>
          </p:grpSpPr>
          <p:cxnSp>
            <p:nvCxnSpPr>
              <p:cNvPr id="53" name="Straight Arrow Connector 52">
                <a:extLst>
                  <a:ext uri="{FF2B5EF4-FFF2-40B4-BE49-F238E27FC236}">
                    <a16:creationId xmlns:a16="http://schemas.microsoft.com/office/drawing/2014/main" id="{ADC862A9-AF87-EE81-D5B3-F2670B5714B7}"/>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563A45B-2D9B-760B-CAD0-6C1B95B2195F}"/>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12069C9-AB3B-B27B-76D1-0EE069A6B169}"/>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2516D98-C383-9A79-60F5-C4F071F85DF4}"/>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7" name="Group 56">
            <a:extLst>
              <a:ext uri="{FF2B5EF4-FFF2-40B4-BE49-F238E27FC236}">
                <a16:creationId xmlns:a16="http://schemas.microsoft.com/office/drawing/2014/main" id="{BF5F7FC7-6135-37D6-0272-B4ADACD046F9}"/>
              </a:ext>
            </a:extLst>
          </p:cNvPr>
          <p:cNvGrpSpPr/>
          <p:nvPr/>
        </p:nvGrpSpPr>
        <p:grpSpPr>
          <a:xfrm>
            <a:off x="3214800" y="4035600"/>
            <a:ext cx="5760000" cy="1440000"/>
            <a:chOff x="3216000" y="2596111"/>
            <a:chExt cx="5760000" cy="1440000"/>
          </a:xfrm>
        </p:grpSpPr>
        <p:sp>
          <p:nvSpPr>
            <p:cNvPr id="58" name="Rectangle 57">
              <a:extLst>
                <a:ext uri="{FF2B5EF4-FFF2-40B4-BE49-F238E27FC236}">
                  <a16:creationId xmlns:a16="http://schemas.microsoft.com/office/drawing/2014/main" id="{3B437A5B-4BA9-8F89-93EA-7F3D5E2CFF00}"/>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59" name="Group 58">
              <a:extLst>
                <a:ext uri="{FF2B5EF4-FFF2-40B4-BE49-F238E27FC236}">
                  <a16:creationId xmlns:a16="http://schemas.microsoft.com/office/drawing/2014/main" id="{7E256339-0F1C-CF98-1AC1-44C74F2CC736}"/>
                </a:ext>
              </a:extLst>
            </p:cNvPr>
            <p:cNvGrpSpPr/>
            <p:nvPr/>
          </p:nvGrpSpPr>
          <p:grpSpPr>
            <a:xfrm>
              <a:off x="3772350" y="3124822"/>
              <a:ext cx="4475423" cy="362822"/>
              <a:chOff x="3772350" y="3124822"/>
              <a:chExt cx="4475423" cy="362822"/>
            </a:xfrm>
          </p:grpSpPr>
          <p:cxnSp>
            <p:nvCxnSpPr>
              <p:cNvPr id="60" name="Straight Arrow Connector 59">
                <a:extLst>
                  <a:ext uri="{FF2B5EF4-FFF2-40B4-BE49-F238E27FC236}">
                    <a16:creationId xmlns:a16="http://schemas.microsoft.com/office/drawing/2014/main" id="{36FF3FBF-CC13-58BC-5E45-4E3AFDB3A9F3}"/>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5051E71-27A6-4401-9B66-AEF9476B5037}"/>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3EA2B-C120-72E3-28E3-13D327941907}"/>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9AEF820-DF80-2DCB-A67E-9784D8536CF0}"/>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C8B6659F-40DB-7523-C72C-05BB5FA73DFC}"/>
              </a:ext>
            </a:extLst>
          </p:cNvPr>
          <p:cNvGrpSpPr/>
          <p:nvPr/>
        </p:nvGrpSpPr>
        <p:grpSpPr>
          <a:xfrm>
            <a:off x="3214800" y="1155600"/>
            <a:ext cx="5760000" cy="1440000"/>
            <a:chOff x="3216000" y="2596111"/>
            <a:chExt cx="5760000" cy="1440000"/>
          </a:xfrm>
        </p:grpSpPr>
        <p:sp>
          <p:nvSpPr>
            <p:cNvPr id="65" name="Rectangle 64">
              <a:extLst>
                <a:ext uri="{FF2B5EF4-FFF2-40B4-BE49-F238E27FC236}">
                  <a16:creationId xmlns:a16="http://schemas.microsoft.com/office/drawing/2014/main" id="{3BE80EB4-ABF5-9A59-121F-CDFDF0D01DE6}"/>
                </a:ext>
              </a:extLst>
            </p:cNvPr>
            <p:cNvSpPr>
              <a:spLocks/>
            </p:cNvSpPr>
            <p:nvPr/>
          </p:nvSpPr>
          <p:spPr>
            <a:xfrm>
              <a:off x="3216000" y="2596111"/>
              <a:ext cx="5760000" cy="1440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grpSp>
          <p:nvGrpSpPr>
            <p:cNvPr id="66" name="Group 65">
              <a:extLst>
                <a:ext uri="{FF2B5EF4-FFF2-40B4-BE49-F238E27FC236}">
                  <a16:creationId xmlns:a16="http://schemas.microsoft.com/office/drawing/2014/main" id="{8686A94F-FF76-7E3C-6EC7-8BAEE10FA23D}"/>
                </a:ext>
              </a:extLst>
            </p:cNvPr>
            <p:cNvGrpSpPr/>
            <p:nvPr/>
          </p:nvGrpSpPr>
          <p:grpSpPr>
            <a:xfrm>
              <a:off x="3772350" y="3124822"/>
              <a:ext cx="4475423" cy="362822"/>
              <a:chOff x="3772350" y="3124822"/>
              <a:chExt cx="4475423" cy="362822"/>
            </a:xfrm>
          </p:grpSpPr>
          <p:cxnSp>
            <p:nvCxnSpPr>
              <p:cNvPr id="67" name="Straight Arrow Connector 66">
                <a:extLst>
                  <a:ext uri="{FF2B5EF4-FFF2-40B4-BE49-F238E27FC236}">
                    <a16:creationId xmlns:a16="http://schemas.microsoft.com/office/drawing/2014/main" id="{85972BA0-8AA4-AF7F-4D56-23E2E38665B6}"/>
                  </a:ext>
                </a:extLst>
              </p:cNvPr>
              <p:cNvCxnSpPr>
                <a:cxnSpLocks/>
              </p:cNvCxnSpPr>
              <p:nvPr/>
            </p:nvCxnSpPr>
            <p:spPr>
              <a:xfrm>
                <a:off x="3772350"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7E6F138-E4CD-6F14-1D0B-5154BFFE67B3}"/>
                  </a:ext>
                </a:extLst>
              </p:cNvPr>
              <p:cNvCxnSpPr>
                <a:cxnSpLocks/>
              </p:cNvCxnSpPr>
              <p:nvPr/>
            </p:nvCxnSpPr>
            <p:spPr>
              <a:xfrm rot="16200000">
                <a:off x="5222973" y="330482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7B686E6-50B2-1166-EC0F-5E6643D1967D}"/>
                  </a:ext>
                </a:extLst>
              </p:cNvPr>
              <p:cNvCxnSpPr>
                <a:cxnSpLocks/>
              </p:cNvCxnSpPr>
              <p:nvPr/>
            </p:nvCxnSpPr>
            <p:spPr>
              <a:xfrm rot="10800000">
                <a:off x="6645372"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E65007A-BA8E-328A-F404-C151FD43CB36}"/>
                  </a:ext>
                </a:extLst>
              </p:cNvPr>
              <p:cNvCxnSpPr>
                <a:cxnSpLocks/>
              </p:cNvCxnSpPr>
              <p:nvPr/>
            </p:nvCxnSpPr>
            <p:spPr>
              <a:xfrm rot="5400000">
                <a:off x="8067773" y="330764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38186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mn-lt"/>
              </a:rPr>
              <a:t>Input: Ground state</a:t>
            </a:r>
            <a:endParaRPr lang="en-ES" sz="4400" dirty="0">
              <a:latin typeface="+mn-lt"/>
            </a:endParaRPr>
          </a:p>
        </p:txBody>
      </p:sp>
      <p:sp>
        <p:nvSpPr>
          <p:cNvPr id="4" name="TextBox 3">
            <a:extLst>
              <a:ext uri="{FF2B5EF4-FFF2-40B4-BE49-F238E27FC236}">
                <a16:creationId xmlns:a16="http://schemas.microsoft.com/office/drawing/2014/main" id="{1ACD7100-4003-4C2B-98DD-344200006B2E}"/>
              </a:ext>
            </a:extLst>
          </p:cNvPr>
          <p:cNvSpPr txBox="1"/>
          <p:nvPr/>
        </p:nvSpPr>
        <p:spPr>
          <a:xfrm>
            <a:off x="1619249" y="2028617"/>
            <a:ext cx="8953502" cy="2800767"/>
          </a:xfrm>
          <a:prstGeom prst="rect">
            <a:avLst/>
          </a:prstGeom>
          <a:noFill/>
        </p:spPr>
        <p:txBody>
          <a:bodyPr wrap="square" rtlCol="0">
            <a:spAutoFit/>
          </a:bodyPr>
          <a:lstStyle/>
          <a:p>
            <a:pPr marL="571500" indent="-571500">
              <a:buFont typeface="Wingdings" pitchFamily="2" charset="2"/>
              <a:buChar char="Ø"/>
            </a:pPr>
            <a:r>
              <a:rPr lang="en-ES" sz="4400" dirty="0"/>
              <a:t>Directions in the unit cell: </a:t>
            </a:r>
            <a:r>
              <a:rPr lang="en-ES" sz="4400" b="1" dirty="0"/>
              <a:t>arbitrary</a:t>
            </a:r>
          </a:p>
          <a:p>
            <a:endParaRPr lang="en-ES" sz="4400" b="1" dirty="0"/>
          </a:p>
          <a:p>
            <a:endParaRPr lang="en-ES" sz="4400" b="1" dirty="0"/>
          </a:p>
          <a:p>
            <a:pPr marL="571500" indent="-571500">
              <a:buFont typeface="Wingdings" pitchFamily="2" charset="2"/>
              <a:buChar char="Ø"/>
            </a:pPr>
            <a:r>
              <a:rPr lang="en-ES" sz="4400" dirty="0"/>
              <a:t>All unit cells are </a:t>
            </a:r>
            <a:r>
              <a:rPr lang="en-ES" sz="4400" b="1" dirty="0"/>
              <a:t>the same.</a:t>
            </a:r>
            <a:endParaRPr lang="en-ES" sz="4400" dirty="0"/>
          </a:p>
        </p:txBody>
      </p:sp>
      <p:sp>
        <p:nvSpPr>
          <p:cNvPr id="7" name="Slide Number Placeholder 6">
            <a:extLst>
              <a:ext uri="{FF2B5EF4-FFF2-40B4-BE49-F238E27FC236}">
                <a16:creationId xmlns:a16="http://schemas.microsoft.com/office/drawing/2014/main" id="{3F6EEF65-8C7E-432C-2D3B-9537494C8152}"/>
              </a:ext>
            </a:extLst>
          </p:cNvPr>
          <p:cNvSpPr>
            <a:spLocks noGrp="1"/>
          </p:cNvSpPr>
          <p:nvPr>
            <p:ph type="sldNum" sz="quarter" idx="12"/>
          </p:nvPr>
        </p:nvSpPr>
        <p:spPr/>
        <p:txBody>
          <a:bodyPr/>
          <a:lstStyle/>
          <a:p>
            <a:fld id="{C7789421-EDE7-A34A-8D84-B4AE70D83498}" type="slidenum">
              <a:rPr lang="en-ES" smtClean="0"/>
              <a:t>24</a:t>
            </a:fld>
            <a:endParaRPr lang="en-ES" dirty="0"/>
          </a:p>
        </p:txBody>
      </p:sp>
    </p:spTree>
    <p:extLst>
      <p:ext uri="{BB962C8B-B14F-4D97-AF65-F5344CB8AC3E}">
        <p14:creationId xmlns:p14="http://schemas.microsoft.com/office/powerpoint/2010/main" val="383929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Outline</a:t>
            </a:r>
          </a:p>
        </p:txBody>
      </p:sp>
      <p:sp>
        <p:nvSpPr>
          <p:cNvPr id="20" name="TextBox 19">
            <a:extLst>
              <a:ext uri="{FF2B5EF4-FFF2-40B4-BE49-F238E27FC236}">
                <a16:creationId xmlns:a16="http://schemas.microsoft.com/office/drawing/2014/main" id="{D13B3A16-F594-DDAE-9EDF-7247E4D225C2}"/>
              </a:ext>
            </a:extLst>
          </p:cNvPr>
          <p:cNvSpPr txBox="1"/>
          <p:nvPr/>
        </p:nvSpPr>
        <p:spPr>
          <a:xfrm>
            <a:off x="720000" y="288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t>Method</a:t>
            </a:r>
          </a:p>
        </p:txBody>
      </p:sp>
      <p:sp>
        <p:nvSpPr>
          <p:cNvPr id="21" name="TextBox 20">
            <a:extLst>
              <a:ext uri="{FF2B5EF4-FFF2-40B4-BE49-F238E27FC236}">
                <a16:creationId xmlns:a16="http://schemas.microsoft.com/office/drawing/2014/main" id="{58D637E5-4AF5-408E-39AC-33E4EC67A4B8}"/>
              </a:ext>
            </a:extLst>
          </p:cNvPr>
          <p:cNvSpPr txBox="1"/>
          <p:nvPr/>
        </p:nvSpPr>
        <p:spPr>
          <a:xfrm>
            <a:off x="720000" y="396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Output</a:t>
            </a:r>
          </a:p>
        </p:txBody>
      </p:sp>
      <p:sp>
        <p:nvSpPr>
          <p:cNvPr id="22" name="TextBox 21">
            <a:extLst>
              <a:ext uri="{FF2B5EF4-FFF2-40B4-BE49-F238E27FC236}">
                <a16:creationId xmlns:a16="http://schemas.microsoft.com/office/drawing/2014/main" id="{FAE526D9-8D49-7FC9-D72E-E7778D664260}"/>
              </a:ext>
            </a:extLst>
          </p:cNvPr>
          <p:cNvSpPr txBox="1"/>
          <p:nvPr/>
        </p:nvSpPr>
        <p:spPr>
          <a:xfrm>
            <a:off x="720000" y="180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Input</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25</a:t>
            </a:fld>
            <a:endParaRPr lang="en-ES" dirty="0"/>
          </a:p>
        </p:txBody>
      </p:sp>
      <p:sp>
        <p:nvSpPr>
          <p:cNvPr id="4" name="TextBox 3">
            <a:extLst>
              <a:ext uri="{FF2B5EF4-FFF2-40B4-BE49-F238E27FC236}">
                <a16:creationId xmlns:a16="http://schemas.microsoft.com/office/drawing/2014/main" id="{CD756A87-55EB-3984-1A8C-E64B3225069A}"/>
              </a:ext>
            </a:extLst>
          </p:cNvPr>
          <p:cNvSpPr txBox="1"/>
          <p:nvPr/>
        </p:nvSpPr>
        <p:spPr>
          <a:xfrm>
            <a:off x="720000" y="5040000"/>
            <a:ext cx="528751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Details of the code</a:t>
            </a:r>
          </a:p>
        </p:txBody>
      </p:sp>
      <p:sp>
        <p:nvSpPr>
          <p:cNvPr id="6" name="TextBox 5">
            <a:extLst>
              <a:ext uri="{FF2B5EF4-FFF2-40B4-BE49-F238E27FC236}">
                <a16:creationId xmlns:a16="http://schemas.microsoft.com/office/drawing/2014/main" id="{06B4F2A7-2FF3-BBF5-EA80-D4D13287F828}"/>
              </a:ext>
            </a:extLst>
          </p:cNvPr>
          <p:cNvSpPr txBox="1"/>
          <p:nvPr/>
        </p:nvSpPr>
        <p:spPr>
          <a:xfrm>
            <a:off x="6254713" y="2941554"/>
            <a:ext cx="5034578" cy="646331"/>
          </a:xfrm>
          <a:prstGeom prst="rect">
            <a:avLst/>
          </a:prstGeom>
          <a:noFill/>
        </p:spPr>
        <p:txBody>
          <a:bodyPr wrap="square" rtlCol="0">
            <a:spAutoFit/>
          </a:bodyPr>
          <a:lstStyle/>
          <a:p>
            <a:r>
              <a:rPr lang="en-ES" sz="3600" dirty="0"/>
              <a:t>How magnopy operates?</a:t>
            </a:r>
          </a:p>
        </p:txBody>
      </p:sp>
    </p:spTree>
    <p:extLst>
      <p:ext uri="{BB962C8B-B14F-4D97-AF65-F5344CB8AC3E}">
        <p14:creationId xmlns:p14="http://schemas.microsoft.com/office/powerpoint/2010/main" val="204064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AA7481A9-8BB0-3506-9167-5FBE96E9A4CD}"/>
              </a:ext>
            </a:extLst>
          </p:cNvPr>
          <p:cNvGrpSpPr/>
          <p:nvPr/>
        </p:nvGrpSpPr>
        <p:grpSpPr>
          <a:xfrm>
            <a:off x="7547423" y="4307416"/>
            <a:ext cx="223934" cy="686346"/>
            <a:chOff x="4948335" y="4315913"/>
            <a:chExt cx="223934" cy="686346"/>
          </a:xfrm>
        </p:grpSpPr>
        <p:sp>
          <p:nvSpPr>
            <p:cNvPr id="42" name="Oval 41">
              <a:extLst>
                <a:ext uri="{FF2B5EF4-FFF2-40B4-BE49-F238E27FC236}">
                  <a16:creationId xmlns:a16="http://schemas.microsoft.com/office/drawing/2014/main" id="{86956229-D1F8-BF9E-8842-37C80840B2AE}"/>
                </a:ext>
              </a:extLst>
            </p:cNvPr>
            <p:cNvSpPr/>
            <p:nvPr/>
          </p:nvSpPr>
          <p:spPr>
            <a:xfrm>
              <a:off x="4948335"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43" name="Straight Arrow Connector 42">
              <a:extLst>
                <a:ext uri="{FF2B5EF4-FFF2-40B4-BE49-F238E27FC236}">
                  <a16:creationId xmlns:a16="http://schemas.microsoft.com/office/drawing/2014/main" id="{DAF6A413-BCA5-CDD3-087A-A3D64BEA772D}"/>
                </a:ext>
              </a:extLst>
            </p:cNvPr>
            <p:cNvCxnSpPr>
              <a:cxnSpLocks/>
            </p:cNvCxnSpPr>
            <p:nvPr/>
          </p:nvCxnSpPr>
          <p:spPr>
            <a:xfrm rot="2520000" flipV="1">
              <a:off x="5060303" y="4315913"/>
              <a:ext cx="0" cy="6863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515C7B03-53A2-2367-E69B-FDD30E85B270}"/>
              </a:ext>
            </a:extLst>
          </p:cNvPr>
          <p:cNvGrpSpPr/>
          <p:nvPr/>
        </p:nvGrpSpPr>
        <p:grpSpPr>
          <a:xfrm>
            <a:off x="6096000" y="5496564"/>
            <a:ext cx="686346" cy="223934"/>
            <a:chOff x="3496912" y="5505061"/>
            <a:chExt cx="686346" cy="223934"/>
          </a:xfrm>
        </p:grpSpPr>
        <p:sp>
          <p:nvSpPr>
            <p:cNvPr id="45" name="Oval 44">
              <a:extLst>
                <a:ext uri="{FF2B5EF4-FFF2-40B4-BE49-F238E27FC236}">
                  <a16:creationId xmlns:a16="http://schemas.microsoft.com/office/drawing/2014/main" id="{CFCAD1CF-C26C-BADF-EB7A-BDF3553A0B2D}"/>
                </a:ext>
              </a:extLst>
            </p:cNvPr>
            <p:cNvSpPr/>
            <p:nvPr/>
          </p:nvSpPr>
          <p:spPr>
            <a:xfrm>
              <a:off x="3778899"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46" name="Straight Arrow Connector 45">
              <a:extLst>
                <a:ext uri="{FF2B5EF4-FFF2-40B4-BE49-F238E27FC236}">
                  <a16:creationId xmlns:a16="http://schemas.microsoft.com/office/drawing/2014/main" id="{8CCE8E31-5E90-EF9B-2E4D-4826BCE732D5}"/>
                </a:ext>
              </a:extLst>
            </p:cNvPr>
            <p:cNvCxnSpPr>
              <a:cxnSpLocks/>
            </p:cNvCxnSpPr>
            <p:nvPr/>
          </p:nvCxnSpPr>
          <p:spPr>
            <a:xfrm rot="-5040000" flipV="1">
              <a:off x="3840085" y="5273854"/>
              <a:ext cx="0" cy="686346"/>
            </a:xfrm>
            <a:prstGeom prst="straightConnector1">
              <a:avLst/>
            </a:prstGeom>
            <a:ln w="57150">
              <a:solidFill>
                <a:schemeClr val="accent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grpSp>
      <p:sp>
        <p:nvSpPr>
          <p:cNvPr id="4" name="Rectangle 3">
            <a:extLst>
              <a:ext uri="{FF2B5EF4-FFF2-40B4-BE49-F238E27FC236}">
                <a16:creationId xmlns:a16="http://schemas.microsoft.com/office/drawing/2014/main" id="{C5D53946-F58B-743D-9420-4CC4ABD6122C}"/>
              </a:ext>
            </a:extLst>
          </p:cNvPr>
          <p:cNvSpPr/>
          <p:nvPr/>
        </p:nvSpPr>
        <p:spPr>
          <a:xfrm>
            <a:off x="3334117" y="3794985"/>
            <a:ext cx="2497515" cy="2497515"/>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6" name="Rectangle 25">
            <a:extLst>
              <a:ext uri="{FF2B5EF4-FFF2-40B4-BE49-F238E27FC236}">
                <a16:creationId xmlns:a16="http://schemas.microsoft.com/office/drawing/2014/main" id="{EB927DC5-E156-EE90-4B9F-AAA99D00974C}"/>
              </a:ext>
            </a:extLst>
          </p:cNvPr>
          <p:cNvSpPr/>
          <p:nvPr/>
        </p:nvSpPr>
        <p:spPr>
          <a:xfrm>
            <a:off x="5940468" y="3794985"/>
            <a:ext cx="2497515" cy="2497515"/>
          </a:xfrm>
          <a:prstGeom prst="rect">
            <a:avLst/>
          </a:prstGeom>
          <a:noFill/>
          <a:ln w="762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26</a:t>
            </a:fld>
            <a:endParaRPr lang="en-E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88C1E6-CACF-5D6E-FC83-99F3DB2A63FA}"/>
                  </a:ext>
                </a:extLst>
              </p:cNvPr>
              <p:cNvSpPr txBox="1"/>
              <p:nvPr/>
            </p:nvSpPr>
            <p:spPr>
              <a:xfrm>
                <a:off x="3290133" y="1580061"/>
                <a:ext cx="3330335" cy="677430"/>
              </a:xfrm>
              <a:prstGeom prst="rect">
                <a:avLst/>
              </a:prstGeom>
              <a:noFill/>
            </p:spPr>
            <p:txBody>
              <a:bodyPr wrap="none" lIns="0" tIns="0" rIns="0" bIns="0" rtlCol="0">
                <a:spAutoFit/>
              </a:bodyPr>
              <a:lstStyle/>
              <a:p>
                <a14:m>
                  <m:oMath xmlns:m="http://schemas.openxmlformats.org/officeDocument/2006/math">
                    <m:sSubSup>
                      <m:sSubSupPr>
                        <m:ctrlPr>
                          <a:rPr lang="en-ES" sz="4000" i="1" smtClean="0">
                            <a:latin typeface="Cambria Math" panose="02040503050406030204" pitchFamily="18" charset="0"/>
                            <a:ea typeface="Cambria Math" panose="02040503050406030204" pitchFamily="18" charset="0"/>
                          </a:rPr>
                        </m:ctrlPr>
                      </m:sSubSupPr>
                      <m:e>
                        <m:r>
                          <a:rPr lang="en-US" sz="4000" b="1" i="1" smtClean="0">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𝜇</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𝛼</m:t>
                        </m:r>
                      </m:sub>
                      <m:sup>
                        <m:r>
                          <a:rPr lang="en-US" sz="4000" b="0" i="1" smtClean="0">
                            <a:latin typeface="Cambria Math" panose="02040503050406030204" pitchFamily="18" charset="0"/>
                            <a:ea typeface="Cambria Math" panose="02040503050406030204" pitchFamily="18" charset="0"/>
                          </a:rPr>
                          <m:t>0</m:t>
                        </m:r>
                      </m:sup>
                    </m:sSubSup>
                  </m:oMath>
                </a14:m>
                <a:r>
                  <a:rPr lang="en-ES" sz="4000" dirty="0"/>
                  <a:t>=</a:t>
                </a:r>
                <a:r>
                  <a:rPr lang="en-ES" sz="4000" dirty="0">
                    <a:ea typeface="Cambria Math" panose="02040503050406030204" pitchFamily="18" charset="0"/>
                  </a:rPr>
                  <a:t> </a:t>
                </a:r>
                <a14:m>
                  <m:oMath xmlns:m="http://schemas.openxmlformats.org/officeDocument/2006/math">
                    <m:sSubSup>
                      <m:sSubSupPr>
                        <m:ctrlPr>
                          <a:rPr lang="en-ES" sz="4000" i="1">
                            <a:latin typeface="Cambria Math" panose="02040503050406030204" pitchFamily="18" charset="0"/>
                            <a:ea typeface="Cambria Math" panose="02040503050406030204" pitchFamily="18" charset="0"/>
                          </a:rPr>
                        </m:ctrlPr>
                      </m:sSubSupPr>
                      <m:e>
                        <m:r>
                          <a:rPr lang="en-US" sz="4000" b="1" i="1">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𝛼</m:t>
                        </m:r>
                      </m:sub>
                      <m:sup>
                        <m:r>
                          <a:rPr lang="en-US" sz="4000" i="1">
                            <a:latin typeface="Cambria Math" panose="02040503050406030204" pitchFamily="18" charset="0"/>
                            <a:ea typeface="Cambria Math" panose="02040503050406030204" pitchFamily="18" charset="0"/>
                          </a:rPr>
                          <m:t>0</m:t>
                        </m:r>
                      </m:sup>
                    </m:sSubSup>
                    <m:r>
                      <a:rPr lang="en-US" sz="4000" b="0" i="1" smtClean="0">
                        <a:latin typeface="Cambria Math" panose="02040503050406030204" pitchFamily="18" charset="0"/>
                        <a:ea typeface="Cambria Math" panose="02040503050406030204" pitchFamily="18" charset="0"/>
                      </a:rPr>
                      <m:t>=</m:t>
                    </m:r>
                    <m:sSubSup>
                      <m:sSubSupPr>
                        <m:ctrlPr>
                          <a:rPr lang="en-ES" sz="4000" i="1">
                            <a:latin typeface="Cambria Math" panose="02040503050406030204" pitchFamily="18" charset="0"/>
                            <a:ea typeface="Cambria Math" panose="02040503050406030204" pitchFamily="18" charset="0"/>
                          </a:rPr>
                        </m:ctrlPr>
                      </m:sSubSupPr>
                      <m:e>
                        <m:r>
                          <a:rPr lang="en-US" sz="4000" b="0" i="1" smtClean="0">
                            <a:latin typeface="Cambria Math" panose="02040503050406030204" pitchFamily="18" charset="0"/>
                            <a:ea typeface="Cambria Math" panose="02040503050406030204" pitchFamily="18" charset="0"/>
                          </a:rPr>
                          <m:t>𝑆</m:t>
                        </m:r>
                        <m:r>
                          <a:rPr lang="en-US" sz="4000" b="1" i="1" smtClean="0">
                            <a:latin typeface="Cambria Math" panose="02040503050406030204" pitchFamily="18" charset="0"/>
                            <a:ea typeface="Cambria Math" panose="02040503050406030204" pitchFamily="18" charset="0"/>
                          </a:rPr>
                          <m:t>𝒛</m:t>
                        </m:r>
                      </m:e>
                      <m:sub>
                        <m:r>
                          <a:rPr lang="en-US" sz="4000" i="1">
                            <a:latin typeface="Cambria Math" panose="02040503050406030204" pitchFamily="18" charset="0"/>
                            <a:ea typeface="Cambria Math" panose="02040503050406030204" pitchFamily="18" charset="0"/>
                          </a:rPr>
                          <m:t>𝛼</m:t>
                        </m:r>
                      </m:sub>
                      <m:sup>
                        <m:r>
                          <a:rPr lang="en-US" sz="4000" i="1">
                            <a:latin typeface="Cambria Math" panose="02040503050406030204" pitchFamily="18" charset="0"/>
                            <a:ea typeface="Cambria Math" panose="02040503050406030204" pitchFamily="18" charset="0"/>
                          </a:rPr>
                          <m:t>0</m:t>
                        </m:r>
                      </m:sup>
                    </m:sSubSup>
                  </m:oMath>
                </a14:m>
                <a:endParaRPr lang="en-ES" sz="4000" dirty="0"/>
              </a:p>
            </p:txBody>
          </p:sp>
        </mc:Choice>
        <mc:Fallback xmlns="">
          <p:sp>
            <p:nvSpPr>
              <p:cNvPr id="6" name="TextBox 5">
                <a:extLst>
                  <a:ext uri="{FF2B5EF4-FFF2-40B4-BE49-F238E27FC236}">
                    <a16:creationId xmlns:a16="http://schemas.microsoft.com/office/drawing/2014/main" id="{DA88C1E6-CACF-5D6E-FC83-99F3DB2A63FA}"/>
                  </a:ext>
                </a:extLst>
              </p:cNvPr>
              <p:cNvSpPr txBox="1">
                <a:spLocks noRot="1" noChangeAspect="1" noMove="1" noResize="1" noEditPoints="1" noAdjustHandles="1" noChangeArrowheads="1" noChangeShapeType="1" noTextEdit="1"/>
              </p:cNvSpPr>
              <p:nvPr/>
            </p:nvSpPr>
            <p:spPr>
              <a:xfrm>
                <a:off x="3290133" y="1580061"/>
                <a:ext cx="3330335" cy="677430"/>
              </a:xfrm>
              <a:prstGeom prst="rect">
                <a:avLst/>
              </a:prstGeom>
              <a:blipFill>
                <a:blip r:embed="rId3"/>
                <a:stretch>
                  <a:fillRect l="-5323" t="-18519" r="-380" b="-38889"/>
                </a:stretch>
              </a:blipFill>
            </p:spPr>
            <p:txBody>
              <a:bodyPr/>
              <a:lstStyle/>
              <a:p>
                <a:r>
                  <a:rPr lang="en-ES">
                    <a:noFill/>
                  </a:rPr>
                  <a:t> </a:t>
                </a:r>
              </a:p>
            </p:txBody>
          </p:sp>
        </mc:Fallback>
      </mc:AlternateContent>
      <p:grpSp>
        <p:nvGrpSpPr>
          <p:cNvPr id="40" name="Group 39">
            <a:extLst>
              <a:ext uri="{FF2B5EF4-FFF2-40B4-BE49-F238E27FC236}">
                <a16:creationId xmlns:a16="http://schemas.microsoft.com/office/drawing/2014/main" id="{BC121E9B-F3B5-CBBC-4002-A222A5EAD59D}"/>
              </a:ext>
            </a:extLst>
          </p:cNvPr>
          <p:cNvGrpSpPr/>
          <p:nvPr/>
        </p:nvGrpSpPr>
        <p:grpSpPr>
          <a:xfrm>
            <a:off x="4948335" y="4315913"/>
            <a:ext cx="223934" cy="686346"/>
            <a:chOff x="4948335" y="4315913"/>
            <a:chExt cx="223934" cy="686346"/>
          </a:xfrm>
        </p:grpSpPr>
        <p:sp>
          <p:nvSpPr>
            <p:cNvPr id="13" name="Oval 12">
              <a:extLst>
                <a:ext uri="{FF2B5EF4-FFF2-40B4-BE49-F238E27FC236}">
                  <a16:creationId xmlns:a16="http://schemas.microsoft.com/office/drawing/2014/main" id="{5E51CEFB-B414-5D50-1AE0-8675CD6B04F9}"/>
                </a:ext>
              </a:extLst>
            </p:cNvPr>
            <p:cNvSpPr/>
            <p:nvPr/>
          </p:nvSpPr>
          <p:spPr>
            <a:xfrm>
              <a:off x="4948335"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4" name="Straight Arrow Connector 23">
              <a:extLst>
                <a:ext uri="{FF2B5EF4-FFF2-40B4-BE49-F238E27FC236}">
                  <a16:creationId xmlns:a16="http://schemas.microsoft.com/office/drawing/2014/main" id="{CC212647-6775-ED0B-7ACE-F4EC6C234A90}"/>
                </a:ext>
              </a:extLst>
            </p:cNvPr>
            <p:cNvCxnSpPr>
              <a:cxnSpLocks/>
            </p:cNvCxnSpPr>
            <p:nvPr/>
          </p:nvCxnSpPr>
          <p:spPr>
            <a:xfrm rot="2520000" flipV="1">
              <a:off x="5060303" y="4315913"/>
              <a:ext cx="0" cy="6863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3DD19581-4C24-484C-7E4F-B679E8899DDC}"/>
              </a:ext>
            </a:extLst>
          </p:cNvPr>
          <p:cNvGrpSpPr/>
          <p:nvPr/>
        </p:nvGrpSpPr>
        <p:grpSpPr>
          <a:xfrm>
            <a:off x="3496912" y="5505061"/>
            <a:ext cx="686346" cy="223934"/>
            <a:chOff x="3496912" y="5505061"/>
            <a:chExt cx="686346" cy="223934"/>
          </a:xfrm>
        </p:grpSpPr>
        <p:sp>
          <p:nvSpPr>
            <p:cNvPr id="9" name="Oval 8">
              <a:extLst>
                <a:ext uri="{FF2B5EF4-FFF2-40B4-BE49-F238E27FC236}">
                  <a16:creationId xmlns:a16="http://schemas.microsoft.com/office/drawing/2014/main" id="{54175DB0-46FA-1047-CC14-456A6E61F298}"/>
                </a:ext>
              </a:extLst>
            </p:cNvPr>
            <p:cNvSpPr/>
            <p:nvPr/>
          </p:nvSpPr>
          <p:spPr>
            <a:xfrm>
              <a:off x="3778899"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36" name="Straight Arrow Connector 35">
              <a:extLst>
                <a:ext uri="{FF2B5EF4-FFF2-40B4-BE49-F238E27FC236}">
                  <a16:creationId xmlns:a16="http://schemas.microsoft.com/office/drawing/2014/main" id="{687F07E7-78DF-C583-C111-38EDE5346870}"/>
                </a:ext>
              </a:extLst>
            </p:cNvPr>
            <p:cNvCxnSpPr>
              <a:cxnSpLocks/>
            </p:cNvCxnSpPr>
            <p:nvPr/>
          </p:nvCxnSpPr>
          <p:spPr>
            <a:xfrm rot="-5040000" flipV="1">
              <a:off x="3840085" y="5273854"/>
              <a:ext cx="0" cy="686346"/>
            </a:xfrm>
            <a:prstGeom prst="straightConnector1">
              <a:avLst/>
            </a:prstGeom>
            <a:ln w="57150">
              <a:solidFill>
                <a:schemeClr val="accent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grpSp>
      <p:sp>
        <p:nvSpPr>
          <p:cNvPr id="7" name="Title 1">
            <a:extLst>
              <a:ext uri="{FF2B5EF4-FFF2-40B4-BE49-F238E27FC236}">
                <a16:creationId xmlns:a16="http://schemas.microsoft.com/office/drawing/2014/main" id="{AC1DDA9F-2FAB-0A6B-0EF9-6269E060A607}"/>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Ground state</a:t>
            </a:r>
          </a:p>
        </p:txBody>
      </p:sp>
    </p:spTree>
    <p:extLst>
      <p:ext uri="{BB962C8B-B14F-4D97-AF65-F5344CB8AC3E}">
        <p14:creationId xmlns:p14="http://schemas.microsoft.com/office/powerpoint/2010/main" val="42250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AA7481A9-8BB0-3506-9167-5FBE96E9A4CD}"/>
              </a:ext>
            </a:extLst>
          </p:cNvPr>
          <p:cNvGrpSpPr/>
          <p:nvPr/>
        </p:nvGrpSpPr>
        <p:grpSpPr>
          <a:xfrm>
            <a:off x="7547423" y="4307416"/>
            <a:ext cx="223934" cy="686346"/>
            <a:chOff x="4948335" y="4315913"/>
            <a:chExt cx="223934" cy="686346"/>
          </a:xfrm>
        </p:grpSpPr>
        <p:sp>
          <p:nvSpPr>
            <p:cNvPr id="42" name="Oval 41">
              <a:extLst>
                <a:ext uri="{FF2B5EF4-FFF2-40B4-BE49-F238E27FC236}">
                  <a16:creationId xmlns:a16="http://schemas.microsoft.com/office/drawing/2014/main" id="{86956229-D1F8-BF9E-8842-37C80840B2AE}"/>
                </a:ext>
              </a:extLst>
            </p:cNvPr>
            <p:cNvSpPr/>
            <p:nvPr/>
          </p:nvSpPr>
          <p:spPr>
            <a:xfrm>
              <a:off x="4948335"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43" name="Straight Arrow Connector 42">
              <a:extLst>
                <a:ext uri="{FF2B5EF4-FFF2-40B4-BE49-F238E27FC236}">
                  <a16:creationId xmlns:a16="http://schemas.microsoft.com/office/drawing/2014/main" id="{DAF6A413-BCA5-CDD3-087A-A3D64BEA772D}"/>
                </a:ext>
              </a:extLst>
            </p:cNvPr>
            <p:cNvCxnSpPr>
              <a:cxnSpLocks/>
            </p:cNvCxnSpPr>
            <p:nvPr/>
          </p:nvCxnSpPr>
          <p:spPr>
            <a:xfrm rot="2520000" flipV="1">
              <a:off x="5060303" y="4315913"/>
              <a:ext cx="0" cy="6863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515C7B03-53A2-2367-E69B-FDD30E85B270}"/>
              </a:ext>
            </a:extLst>
          </p:cNvPr>
          <p:cNvGrpSpPr/>
          <p:nvPr/>
        </p:nvGrpSpPr>
        <p:grpSpPr>
          <a:xfrm>
            <a:off x="6096000" y="5496564"/>
            <a:ext cx="686346" cy="223934"/>
            <a:chOff x="3496912" y="5505061"/>
            <a:chExt cx="686346" cy="223934"/>
          </a:xfrm>
        </p:grpSpPr>
        <p:sp>
          <p:nvSpPr>
            <p:cNvPr id="45" name="Oval 44">
              <a:extLst>
                <a:ext uri="{FF2B5EF4-FFF2-40B4-BE49-F238E27FC236}">
                  <a16:creationId xmlns:a16="http://schemas.microsoft.com/office/drawing/2014/main" id="{CFCAD1CF-C26C-BADF-EB7A-BDF3553A0B2D}"/>
                </a:ext>
              </a:extLst>
            </p:cNvPr>
            <p:cNvSpPr/>
            <p:nvPr/>
          </p:nvSpPr>
          <p:spPr>
            <a:xfrm>
              <a:off x="3778899"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46" name="Straight Arrow Connector 45">
              <a:extLst>
                <a:ext uri="{FF2B5EF4-FFF2-40B4-BE49-F238E27FC236}">
                  <a16:creationId xmlns:a16="http://schemas.microsoft.com/office/drawing/2014/main" id="{8CCE8E31-5E90-EF9B-2E4D-4826BCE732D5}"/>
                </a:ext>
              </a:extLst>
            </p:cNvPr>
            <p:cNvCxnSpPr>
              <a:cxnSpLocks/>
            </p:cNvCxnSpPr>
            <p:nvPr/>
          </p:nvCxnSpPr>
          <p:spPr>
            <a:xfrm rot="-5040000" flipV="1">
              <a:off x="3840085" y="5273854"/>
              <a:ext cx="0" cy="686346"/>
            </a:xfrm>
            <a:prstGeom prst="straightConnector1">
              <a:avLst/>
            </a:prstGeom>
            <a:ln w="57150">
              <a:solidFill>
                <a:schemeClr val="accent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grpSp>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Ground state</a:t>
            </a:r>
          </a:p>
        </p:txBody>
      </p:sp>
      <p:sp>
        <p:nvSpPr>
          <p:cNvPr id="4" name="Rectangle 3">
            <a:extLst>
              <a:ext uri="{FF2B5EF4-FFF2-40B4-BE49-F238E27FC236}">
                <a16:creationId xmlns:a16="http://schemas.microsoft.com/office/drawing/2014/main" id="{C5D53946-F58B-743D-9420-4CC4ABD6122C}"/>
              </a:ext>
            </a:extLst>
          </p:cNvPr>
          <p:cNvSpPr/>
          <p:nvPr/>
        </p:nvSpPr>
        <p:spPr>
          <a:xfrm>
            <a:off x="3334117" y="3794985"/>
            <a:ext cx="2497515" cy="2497515"/>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6" name="Rectangle 25">
            <a:extLst>
              <a:ext uri="{FF2B5EF4-FFF2-40B4-BE49-F238E27FC236}">
                <a16:creationId xmlns:a16="http://schemas.microsoft.com/office/drawing/2014/main" id="{EB927DC5-E156-EE90-4B9F-AAA99D00974C}"/>
              </a:ext>
            </a:extLst>
          </p:cNvPr>
          <p:cNvSpPr/>
          <p:nvPr/>
        </p:nvSpPr>
        <p:spPr>
          <a:xfrm>
            <a:off x="5940468" y="3794985"/>
            <a:ext cx="2497515" cy="2497515"/>
          </a:xfrm>
          <a:prstGeom prst="rect">
            <a:avLst/>
          </a:prstGeom>
          <a:noFill/>
          <a:ln w="762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27</a:t>
            </a:fld>
            <a:endParaRPr lang="en-E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88C1E6-CACF-5D6E-FC83-99F3DB2A63FA}"/>
                  </a:ext>
                </a:extLst>
              </p:cNvPr>
              <p:cNvSpPr txBox="1"/>
              <p:nvPr/>
            </p:nvSpPr>
            <p:spPr>
              <a:xfrm>
                <a:off x="3280301" y="1580061"/>
                <a:ext cx="997196" cy="677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ES" sz="4000" i="1" smtClean="0">
                              <a:latin typeface="Cambria Math" panose="02040503050406030204" pitchFamily="18" charset="0"/>
                              <a:ea typeface="Cambria Math" panose="02040503050406030204" pitchFamily="18" charset="0"/>
                            </a:rPr>
                          </m:ctrlPr>
                        </m:sSubSupPr>
                        <m:e>
                          <m:r>
                            <a:rPr lang="en-US" sz="4000" b="1" i="1" smtClean="0">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𝜇</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𝛼</m:t>
                          </m:r>
                        </m:sub>
                        <m:sup>
                          <m:r>
                            <a:rPr lang="en-US" sz="4000" b="0" i="1" smtClean="0">
                              <a:latin typeface="Cambria Math" panose="02040503050406030204" pitchFamily="18" charset="0"/>
                              <a:ea typeface="Cambria Math" panose="02040503050406030204" pitchFamily="18" charset="0"/>
                            </a:rPr>
                            <m:t>0</m:t>
                          </m:r>
                        </m:sup>
                      </m:sSubSup>
                    </m:oMath>
                  </m:oMathPara>
                </a14:m>
                <a:endParaRPr lang="en-ES" sz="4000" dirty="0"/>
              </a:p>
            </p:txBody>
          </p:sp>
        </mc:Choice>
        <mc:Fallback xmlns="">
          <p:sp>
            <p:nvSpPr>
              <p:cNvPr id="6" name="TextBox 5">
                <a:extLst>
                  <a:ext uri="{FF2B5EF4-FFF2-40B4-BE49-F238E27FC236}">
                    <a16:creationId xmlns:a16="http://schemas.microsoft.com/office/drawing/2014/main" id="{DA88C1E6-CACF-5D6E-FC83-99F3DB2A63FA}"/>
                  </a:ext>
                </a:extLst>
              </p:cNvPr>
              <p:cNvSpPr txBox="1">
                <a:spLocks noRot="1" noChangeAspect="1" noMove="1" noResize="1" noEditPoints="1" noAdjustHandles="1" noChangeArrowheads="1" noChangeShapeType="1" noTextEdit="1"/>
              </p:cNvSpPr>
              <p:nvPr/>
            </p:nvSpPr>
            <p:spPr>
              <a:xfrm>
                <a:off x="3280301" y="1580061"/>
                <a:ext cx="997196" cy="677430"/>
              </a:xfrm>
              <a:prstGeom prst="rect">
                <a:avLst/>
              </a:prstGeom>
              <a:blipFill>
                <a:blip r:embed="rId3"/>
                <a:stretch>
                  <a:fillRect l="-11392" b="-18519"/>
                </a:stretch>
              </a:blipFill>
            </p:spPr>
            <p:txBody>
              <a:bodyPr/>
              <a:lstStyle/>
              <a:p>
                <a:r>
                  <a:rPr lang="en-ES">
                    <a:noFill/>
                  </a:rPr>
                  <a:t> </a:t>
                </a:r>
              </a:p>
            </p:txBody>
          </p:sp>
        </mc:Fallback>
      </mc:AlternateContent>
      <p:sp>
        <p:nvSpPr>
          <p:cNvPr id="10" name="TextBox 9">
            <a:extLst>
              <a:ext uri="{FF2B5EF4-FFF2-40B4-BE49-F238E27FC236}">
                <a16:creationId xmlns:a16="http://schemas.microsoft.com/office/drawing/2014/main" id="{02935D12-2EF5-C54F-EE96-2DA836AA015E}"/>
              </a:ext>
            </a:extLst>
          </p:cNvPr>
          <p:cNvSpPr txBox="1"/>
          <p:nvPr/>
        </p:nvSpPr>
        <p:spPr>
          <a:xfrm>
            <a:off x="205274" y="1318612"/>
            <a:ext cx="1912775" cy="1200329"/>
          </a:xfrm>
          <a:prstGeom prst="rect">
            <a:avLst/>
          </a:prstGeom>
          <a:noFill/>
        </p:spPr>
        <p:txBody>
          <a:bodyPr wrap="square" rtlCol="0">
            <a:spAutoFit/>
          </a:bodyPr>
          <a:lstStyle/>
          <a:p>
            <a:pPr algn="ctr"/>
            <a:r>
              <a:rPr lang="en-ES" sz="3600" dirty="0"/>
              <a:t>Given by user</a:t>
            </a:r>
          </a:p>
        </p:txBody>
      </p:sp>
      <p:cxnSp>
        <p:nvCxnSpPr>
          <p:cNvPr id="12" name="Straight Arrow Connector 11">
            <a:extLst>
              <a:ext uri="{FF2B5EF4-FFF2-40B4-BE49-F238E27FC236}">
                <a16:creationId xmlns:a16="http://schemas.microsoft.com/office/drawing/2014/main" id="{CACBF9F1-F9A0-33BD-727B-FF8BA0BC5B0A}"/>
              </a:ext>
            </a:extLst>
          </p:cNvPr>
          <p:cNvCxnSpPr>
            <a:stCxn id="6" idx="1"/>
            <a:endCxn id="10" idx="3"/>
          </p:cNvCxnSpPr>
          <p:nvPr/>
        </p:nvCxnSpPr>
        <p:spPr>
          <a:xfrm flipH="1">
            <a:off x="2118049" y="1918776"/>
            <a:ext cx="1162252"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BC121E9B-F3B5-CBBC-4002-A222A5EAD59D}"/>
              </a:ext>
            </a:extLst>
          </p:cNvPr>
          <p:cNvGrpSpPr/>
          <p:nvPr/>
        </p:nvGrpSpPr>
        <p:grpSpPr>
          <a:xfrm>
            <a:off x="4948335" y="4315913"/>
            <a:ext cx="223934" cy="686346"/>
            <a:chOff x="4948335" y="4315913"/>
            <a:chExt cx="223934" cy="686346"/>
          </a:xfrm>
        </p:grpSpPr>
        <p:sp>
          <p:nvSpPr>
            <p:cNvPr id="13" name="Oval 12">
              <a:extLst>
                <a:ext uri="{FF2B5EF4-FFF2-40B4-BE49-F238E27FC236}">
                  <a16:creationId xmlns:a16="http://schemas.microsoft.com/office/drawing/2014/main" id="{5E51CEFB-B414-5D50-1AE0-8675CD6B04F9}"/>
                </a:ext>
              </a:extLst>
            </p:cNvPr>
            <p:cNvSpPr/>
            <p:nvPr/>
          </p:nvSpPr>
          <p:spPr>
            <a:xfrm>
              <a:off x="4948335" y="4547119"/>
              <a:ext cx="223934" cy="2239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24" name="Straight Arrow Connector 23">
              <a:extLst>
                <a:ext uri="{FF2B5EF4-FFF2-40B4-BE49-F238E27FC236}">
                  <a16:creationId xmlns:a16="http://schemas.microsoft.com/office/drawing/2014/main" id="{CC212647-6775-ED0B-7ACE-F4EC6C234A90}"/>
                </a:ext>
              </a:extLst>
            </p:cNvPr>
            <p:cNvCxnSpPr>
              <a:cxnSpLocks/>
            </p:cNvCxnSpPr>
            <p:nvPr/>
          </p:nvCxnSpPr>
          <p:spPr>
            <a:xfrm rot="2520000" flipV="1">
              <a:off x="5060303" y="4315913"/>
              <a:ext cx="0" cy="6863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3DD19581-4C24-484C-7E4F-B679E8899DDC}"/>
              </a:ext>
            </a:extLst>
          </p:cNvPr>
          <p:cNvGrpSpPr/>
          <p:nvPr/>
        </p:nvGrpSpPr>
        <p:grpSpPr>
          <a:xfrm>
            <a:off x="3496912" y="5505061"/>
            <a:ext cx="686346" cy="223934"/>
            <a:chOff x="3496912" y="5505061"/>
            <a:chExt cx="686346" cy="223934"/>
          </a:xfrm>
        </p:grpSpPr>
        <p:sp>
          <p:nvSpPr>
            <p:cNvPr id="9" name="Oval 8">
              <a:extLst>
                <a:ext uri="{FF2B5EF4-FFF2-40B4-BE49-F238E27FC236}">
                  <a16:creationId xmlns:a16="http://schemas.microsoft.com/office/drawing/2014/main" id="{54175DB0-46FA-1047-CC14-456A6E61F298}"/>
                </a:ext>
              </a:extLst>
            </p:cNvPr>
            <p:cNvSpPr/>
            <p:nvPr/>
          </p:nvSpPr>
          <p:spPr>
            <a:xfrm>
              <a:off x="3778899" y="5505061"/>
              <a:ext cx="223934" cy="22393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36" name="Straight Arrow Connector 35">
              <a:extLst>
                <a:ext uri="{FF2B5EF4-FFF2-40B4-BE49-F238E27FC236}">
                  <a16:creationId xmlns:a16="http://schemas.microsoft.com/office/drawing/2014/main" id="{687F07E7-78DF-C583-C111-38EDE5346870}"/>
                </a:ext>
              </a:extLst>
            </p:cNvPr>
            <p:cNvCxnSpPr>
              <a:cxnSpLocks/>
            </p:cNvCxnSpPr>
            <p:nvPr/>
          </p:nvCxnSpPr>
          <p:spPr>
            <a:xfrm rot="-5040000" flipV="1">
              <a:off x="3840085" y="5273854"/>
              <a:ext cx="0" cy="686346"/>
            </a:xfrm>
            <a:prstGeom prst="straightConnector1">
              <a:avLst/>
            </a:prstGeom>
            <a:ln w="57150">
              <a:solidFill>
                <a:schemeClr val="accent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51762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569D2F25-BFDC-3D82-0CC3-4D309755B8CA}"/>
              </a:ext>
            </a:extLst>
          </p:cNvPr>
          <p:cNvPicPr>
            <a:picLocks noChangeAspect="1"/>
          </p:cNvPicPr>
          <p:nvPr/>
        </p:nvPicPr>
        <p:blipFill>
          <a:blip r:embed="rId3"/>
          <a:stretch>
            <a:fillRect/>
          </a:stretch>
        </p:blipFill>
        <p:spPr>
          <a:xfrm>
            <a:off x="2004777" y="2394752"/>
            <a:ext cx="8182446" cy="4346440"/>
          </a:xfrm>
          <a:prstGeom prst="rect">
            <a:avLst/>
          </a:prstGeom>
        </p:spPr>
      </p:pic>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28</a:t>
            </a:fld>
            <a:endParaRPr lang="en-E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88C1E6-CACF-5D6E-FC83-99F3DB2A63FA}"/>
                  </a:ext>
                </a:extLst>
              </p:cNvPr>
              <p:cNvSpPr txBox="1"/>
              <p:nvPr/>
            </p:nvSpPr>
            <p:spPr>
              <a:xfrm>
                <a:off x="3280301" y="1580061"/>
                <a:ext cx="997196" cy="677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ES" sz="4000" i="1" smtClean="0">
                              <a:latin typeface="Cambria Math" panose="02040503050406030204" pitchFamily="18" charset="0"/>
                              <a:ea typeface="Cambria Math" panose="02040503050406030204" pitchFamily="18" charset="0"/>
                            </a:rPr>
                          </m:ctrlPr>
                        </m:sSubSupPr>
                        <m:e>
                          <m:r>
                            <a:rPr lang="en-US" sz="4000" b="1" i="1" smtClean="0">
                              <a:latin typeface="Cambria Math" panose="02040503050406030204" pitchFamily="18" charset="0"/>
                              <a:ea typeface="Cambria Math" panose="02040503050406030204" pitchFamily="18" charset="0"/>
                            </a:rPr>
                            <m:t>𝑺</m:t>
                          </m:r>
                        </m:e>
                        <m:sub>
                          <m:r>
                            <a:rPr lang="en-US" sz="4000" i="1">
                              <a:latin typeface="Cambria Math" panose="02040503050406030204" pitchFamily="18" charset="0"/>
                              <a:ea typeface="Cambria Math" panose="02040503050406030204" pitchFamily="18" charset="0"/>
                            </a:rPr>
                            <m:t>𝜇</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𝛼</m:t>
                          </m:r>
                        </m:sub>
                        <m:sup>
                          <m:r>
                            <a:rPr lang="en-US" sz="4000" b="0" i="1" smtClean="0">
                              <a:latin typeface="Cambria Math" panose="02040503050406030204" pitchFamily="18" charset="0"/>
                              <a:ea typeface="Cambria Math" panose="02040503050406030204" pitchFamily="18" charset="0"/>
                            </a:rPr>
                            <m:t>0</m:t>
                          </m:r>
                        </m:sup>
                      </m:sSubSup>
                    </m:oMath>
                  </m:oMathPara>
                </a14:m>
                <a:endParaRPr lang="en-ES" sz="4000" dirty="0"/>
              </a:p>
            </p:txBody>
          </p:sp>
        </mc:Choice>
        <mc:Fallback xmlns="">
          <p:sp>
            <p:nvSpPr>
              <p:cNvPr id="6" name="TextBox 5">
                <a:extLst>
                  <a:ext uri="{FF2B5EF4-FFF2-40B4-BE49-F238E27FC236}">
                    <a16:creationId xmlns:a16="http://schemas.microsoft.com/office/drawing/2014/main" id="{DA88C1E6-CACF-5D6E-FC83-99F3DB2A63FA}"/>
                  </a:ext>
                </a:extLst>
              </p:cNvPr>
              <p:cNvSpPr txBox="1">
                <a:spLocks noRot="1" noChangeAspect="1" noMove="1" noResize="1" noEditPoints="1" noAdjustHandles="1" noChangeArrowheads="1" noChangeShapeType="1" noTextEdit="1"/>
              </p:cNvSpPr>
              <p:nvPr/>
            </p:nvSpPr>
            <p:spPr>
              <a:xfrm>
                <a:off x="3280301" y="1580061"/>
                <a:ext cx="997196" cy="677430"/>
              </a:xfrm>
              <a:prstGeom prst="rect">
                <a:avLst/>
              </a:prstGeom>
              <a:blipFill>
                <a:blip r:embed="rId4"/>
                <a:stretch>
                  <a:fillRect l="-11392" b="-18519"/>
                </a:stretch>
              </a:blipFill>
            </p:spPr>
            <p:txBody>
              <a:bodyPr/>
              <a:lstStyle/>
              <a:p>
                <a:r>
                  <a:rPr lang="en-ES">
                    <a:noFill/>
                  </a:rPr>
                  <a:t> </a:t>
                </a:r>
              </a:p>
            </p:txBody>
          </p:sp>
        </mc:Fallback>
      </mc:AlternateContent>
      <p:sp>
        <p:nvSpPr>
          <p:cNvPr id="14" name="TextBox 13">
            <a:extLst>
              <a:ext uri="{FF2B5EF4-FFF2-40B4-BE49-F238E27FC236}">
                <a16:creationId xmlns:a16="http://schemas.microsoft.com/office/drawing/2014/main" id="{5BE18F78-9903-B235-37F7-B627F556463F}"/>
              </a:ext>
            </a:extLst>
          </p:cNvPr>
          <p:cNvSpPr txBox="1"/>
          <p:nvPr/>
        </p:nvSpPr>
        <p:spPr>
          <a:xfrm>
            <a:off x="6218101" y="1580061"/>
            <a:ext cx="2925899" cy="646331"/>
          </a:xfrm>
          <a:prstGeom prst="rect">
            <a:avLst/>
          </a:prstGeom>
          <a:noFill/>
        </p:spPr>
        <p:txBody>
          <a:bodyPr wrap="square" rtlCol="0">
            <a:spAutoFit/>
          </a:bodyPr>
          <a:lstStyle/>
          <a:p>
            <a:pPr algn="ctr"/>
            <a:r>
              <a:rPr lang="en-ES" sz="3600" dirty="0"/>
              <a:t>Optimized</a:t>
            </a:r>
          </a:p>
        </p:txBody>
      </p:sp>
      <p:cxnSp>
        <p:nvCxnSpPr>
          <p:cNvPr id="19" name="Straight Arrow Connector 18">
            <a:extLst>
              <a:ext uri="{FF2B5EF4-FFF2-40B4-BE49-F238E27FC236}">
                <a16:creationId xmlns:a16="http://schemas.microsoft.com/office/drawing/2014/main" id="{669BE1BD-0D92-13F4-2C73-F18D17B502C6}"/>
              </a:ext>
            </a:extLst>
          </p:cNvPr>
          <p:cNvCxnSpPr>
            <a:cxnSpLocks/>
            <a:stCxn id="6" idx="3"/>
          </p:cNvCxnSpPr>
          <p:nvPr/>
        </p:nvCxnSpPr>
        <p:spPr>
          <a:xfrm>
            <a:off x="4277497" y="1918776"/>
            <a:ext cx="21077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82EDEA0D-499D-D7D3-CB04-96C8815A93C3}"/>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Ground state</a:t>
            </a:r>
          </a:p>
        </p:txBody>
      </p:sp>
    </p:spTree>
    <p:extLst>
      <p:ext uri="{BB962C8B-B14F-4D97-AF65-F5344CB8AC3E}">
        <p14:creationId xmlns:p14="http://schemas.microsoft.com/office/powerpoint/2010/main" val="300116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LSWT</a:t>
            </a:r>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29</a:t>
            </a:fld>
            <a:endParaRPr lang="en-ES" dirty="0"/>
          </a:p>
        </p:txBody>
      </p:sp>
      <p:pic>
        <p:nvPicPr>
          <p:cNvPr id="11" name="Picture 10">
            <a:extLst>
              <a:ext uri="{FF2B5EF4-FFF2-40B4-BE49-F238E27FC236}">
                <a16:creationId xmlns:a16="http://schemas.microsoft.com/office/drawing/2014/main" id="{E211C741-004D-891C-6D2A-F6F73F85BFCA}"/>
              </a:ext>
            </a:extLst>
          </p:cNvPr>
          <p:cNvPicPr>
            <a:picLocks noChangeAspect="1"/>
          </p:cNvPicPr>
          <p:nvPr/>
        </p:nvPicPr>
        <p:blipFill>
          <a:blip r:embed="rId3"/>
          <a:stretch>
            <a:fillRect/>
          </a:stretch>
        </p:blipFill>
        <p:spPr>
          <a:xfrm>
            <a:off x="255639" y="865239"/>
            <a:ext cx="6277474" cy="3156155"/>
          </a:xfrm>
          <a:prstGeom prst="rect">
            <a:avLst/>
          </a:prstGeom>
        </p:spPr>
      </p:pic>
      <p:pic>
        <p:nvPicPr>
          <p:cNvPr id="28" name="Picture 27">
            <a:extLst>
              <a:ext uri="{FF2B5EF4-FFF2-40B4-BE49-F238E27FC236}">
                <a16:creationId xmlns:a16="http://schemas.microsoft.com/office/drawing/2014/main" id="{25935350-47C0-F60D-E324-6BDFC29DED44}"/>
              </a:ext>
            </a:extLst>
          </p:cNvPr>
          <p:cNvPicPr>
            <a:picLocks noChangeAspect="1"/>
          </p:cNvPicPr>
          <p:nvPr/>
        </p:nvPicPr>
        <p:blipFill>
          <a:blip r:embed="rId4"/>
          <a:stretch>
            <a:fillRect/>
          </a:stretch>
        </p:blipFill>
        <p:spPr>
          <a:xfrm>
            <a:off x="5818050" y="2443316"/>
            <a:ext cx="5701574" cy="3428999"/>
          </a:xfrm>
          <a:prstGeom prst="rect">
            <a:avLst/>
          </a:prstGeom>
        </p:spPr>
      </p:pic>
    </p:spTree>
    <p:extLst>
      <p:ext uri="{BB962C8B-B14F-4D97-AF65-F5344CB8AC3E}">
        <p14:creationId xmlns:p14="http://schemas.microsoft.com/office/powerpoint/2010/main" val="340424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3</a:t>
            </a:fld>
            <a:endParaRPr lang="en-ES" dirty="0"/>
          </a:p>
        </p:txBody>
      </p:sp>
      <p:sp>
        <p:nvSpPr>
          <p:cNvPr id="2" name="Title 1">
            <a:extLst>
              <a:ext uri="{FF2B5EF4-FFF2-40B4-BE49-F238E27FC236}">
                <a16:creationId xmlns:a16="http://schemas.microsoft.com/office/drawing/2014/main" id="{0B7CA33B-09F2-5C11-7179-0AFF7098CD76}"/>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W</a:t>
            </a:r>
            <a:r>
              <a:rPr lang="en-GB" sz="4400" dirty="0">
                <a:latin typeface="+mn-lt"/>
              </a:rPr>
              <a:t>ha</a:t>
            </a:r>
            <a:r>
              <a:rPr lang="en-ES" sz="4400" dirty="0">
                <a:latin typeface="+mn-lt"/>
              </a:rPr>
              <a:t>t is magnopy about?</a:t>
            </a:r>
          </a:p>
        </p:txBody>
      </p:sp>
      <p:sp>
        <p:nvSpPr>
          <p:cNvPr id="4" name="TextBox 3">
            <a:extLst>
              <a:ext uri="{FF2B5EF4-FFF2-40B4-BE49-F238E27FC236}">
                <a16:creationId xmlns:a16="http://schemas.microsoft.com/office/drawing/2014/main" id="{137236A0-AAC6-9BF6-4084-3C639E00A45F}"/>
              </a:ext>
            </a:extLst>
          </p:cNvPr>
          <p:cNvSpPr txBox="1"/>
          <p:nvPr/>
        </p:nvSpPr>
        <p:spPr>
          <a:xfrm>
            <a:off x="4938247" y="3094787"/>
            <a:ext cx="2315506" cy="720000"/>
          </a:xfrm>
          <a:prstGeom prst="rect">
            <a:avLst/>
          </a:prstGeom>
          <a:noFill/>
        </p:spPr>
        <p:txBody>
          <a:bodyPr wrap="none" rtlCol="0">
            <a:spAutoFit/>
          </a:bodyPr>
          <a:lstStyle/>
          <a:p>
            <a:r>
              <a:rPr lang="en-ES" sz="4400" dirty="0"/>
              <a:t>magnopy</a:t>
            </a:r>
          </a:p>
        </p:txBody>
      </p:sp>
      <p:sp>
        <p:nvSpPr>
          <p:cNvPr id="7" name="TextBox 6">
            <a:extLst>
              <a:ext uri="{FF2B5EF4-FFF2-40B4-BE49-F238E27FC236}">
                <a16:creationId xmlns:a16="http://schemas.microsoft.com/office/drawing/2014/main" id="{C335008A-AA02-154C-1C94-DD6D44118B09}"/>
              </a:ext>
            </a:extLst>
          </p:cNvPr>
          <p:cNvSpPr txBox="1"/>
          <p:nvPr/>
        </p:nvSpPr>
        <p:spPr>
          <a:xfrm>
            <a:off x="4599789" y="1004119"/>
            <a:ext cx="2992422" cy="1446550"/>
          </a:xfrm>
          <a:prstGeom prst="rect">
            <a:avLst/>
          </a:prstGeom>
          <a:noFill/>
        </p:spPr>
        <p:txBody>
          <a:bodyPr wrap="none" rtlCol="0">
            <a:spAutoFit/>
          </a:bodyPr>
          <a:lstStyle/>
          <a:p>
            <a:pPr algn="ctr"/>
            <a:r>
              <a:rPr lang="en-ES" sz="4400" dirty="0"/>
              <a:t>Spin </a:t>
            </a:r>
          </a:p>
          <a:p>
            <a:pPr algn="ctr"/>
            <a:r>
              <a:rPr lang="en-ES" sz="4400" dirty="0"/>
              <a:t>Hamiltonian</a:t>
            </a:r>
          </a:p>
        </p:txBody>
      </p:sp>
      <p:cxnSp>
        <p:nvCxnSpPr>
          <p:cNvPr id="11" name="Straight Arrow Connector 10">
            <a:extLst>
              <a:ext uri="{FF2B5EF4-FFF2-40B4-BE49-F238E27FC236}">
                <a16:creationId xmlns:a16="http://schemas.microsoft.com/office/drawing/2014/main" id="{350AD6A8-42E5-D6BA-F755-2ED976402FB9}"/>
              </a:ext>
            </a:extLst>
          </p:cNvPr>
          <p:cNvCxnSpPr>
            <a:cxnSpLocks/>
            <a:stCxn id="7" idx="2"/>
            <a:endCxn id="4" idx="0"/>
          </p:cNvCxnSpPr>
          <p:nvPr/>
        </p:nvCxnSpPr>
        <p:spPr>
          <a:xfrm>
            <a:off x="6096000" y="2450669"/>
            <a:ext cx="0" cy="64411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902B54B-9F5F-49F4-A0EC-4882527BFE76}"/>
              </a:ext>
            </a:extLst>
          </p:cNvPr>
          <p:cNvSpPr txBox="1"/>
          <p:nvPr/>
        </p:nvSpPr>
        <p:spPr>
          <a:xfrm>
            <a:off x="3086351" y="5192161"/>
            <a:ext cx="1920718" cy="1323439"/>
          </a:xfrm>
          <a:prstGeom prst="rect">
            <a:avLst/>
          </a:prstGeom>
          <a:noFill/>
        </p:spPr>
        <p:txBody>
          <a:bodyPr wrap="none" rtlCol="0">
            <a:spAutoFit/>
          </a:bodyPr>
          <a:lstStyle/>
          <a:p>
            <a:pPr algn="ctr"/>
            <a:r>
              <a:rPr lang="en-ES" sz="4000" dirty="0"/>
              <a:t>Magnon</a:t>
            </a:r>
          </a:p>
          <a:p>
            <a:pPr algn="ctr"/>
            <a:r>
              <a:rPr lang="en-ES" sz="4000" dirty="0"/>
              <a:t>spectra</a:t>
            </a:r>
          </a:p>
        </p:txBody>
      </p:sp>
      <p:sp>
        <p:nvSpPr>
          <p:cNvPr id="19" name="TextBox 18">
            <a:extLst>
              <a:ext uri="{FF2B5EF4-FFF2-40B4-BE49-F238E27FC236}">
                <a16:creationId xmlns:a16="http://schemas.microsoft.com/office/drawing/2014/main" id="{2B31B6C6-4A2E-6ECF-62A0-2A4C2E5DC300}"/>
              </a:ext>
            </a:extLst>
          </p:cNvPr>
          <p:cNvSpPr txBox="1"/>
          <p:nvPr/>
        </p:nvSpPr>
        <p:spPr>
          <a:xfrm>
            <a:off x="331445" y="2957039"/>
            <a:ext cx="2731645" cy="1938992"/>
          </a:xfrm>
          <a:prstGeom prst="rect">
            <a:avLst/>
          </a:prstGeom>
          <a:noFill/>
        </p:spPr>
        <p:txBody>
          <a:bodyPr wrap="none" rtlCol="0">
            <a:spAutoFit/>
          </a:bodyPr>
          <a:lstStyle/>
          <a:p>
            <a:pPr algn="ctr"/>
            <a:r>
              <a:rPr lang="en-ES" sz="4000" dirty="0"/>
              <a:t>”Linear”</a:t>
            </a:r>
          </a:p>
          <a:p>
            <a:pPr algn="ctr"/>
            <a:r>
              <a:rPr lang="en-ES" sz="4000" dirty="0"/>
              <a:t>magnon </a:t>
            </a:r>
          </a:p>
          <a:p>
            <a:pPr algn="ctr"/>
            <a:r>
              <a:rPr lang="en-ES" sz="4000" dirty="0"/>
              <a:t>Hamiltonian</a:t>
            </a:r>
          </a:p>
        </p:txBody>
      </p:sp>
      <p:cxnSp>
        <p:nvCxnSpPr>
          <p:cNvPr id="20" name="Straight Arrow Connector 19">
            <a:extLst>
              <a:ext uri="{FF2B5EF4-FFF2-40B4-BE49-F238E27FC236}">
                <a16:creationId xmlns:a16="http://schemas.microsoft.com/office/drawing/2014/main" id="{7688C6F7-F2CC-1A2E-0360-E1073A60BBD9}"/>
              </a:ext>
            </a:extLst>
          </p:cNvPr>
          <p:cNvCxnSpPr>
            <a:cxnSpLocks/>
            <a:endCxn id="19" idx="3"/>
          </p:cNvCxnSpPr>
          <p:nvPr/>
        </p:nvCxnSpPr>
        <p:spPr>
          <a:xfrm flipH="1">
            <a:off x="3063090" y="3723671"/>
            <a:ext cx="1536699" cy="2028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F0347017-2A26-F905-9A7D-F7D57615B3B3}"/>
              </a:ext>
            </a:extLst>
          </p:cNvPr>
          <p:cNvCxnSpPr>
            <a:cxnSpLocks/>
          </p:cNvCxnSpPr>
          <p:nvPr/>
        </p:nvCxnSpPr>
        <p:spPr>
          <a:xfrm flipH="1">
            <a:off x="4362450" y="4260942"/>
            <a:ext cx="1238250" cy="7873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090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LSWT</a:t>
            </a:r>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30</a:t>
            </a:fld>
            <a:endParaRPr lang="en-E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D80D69-CB6D-FB15-DCCC-D123C4003F8B}"/>
                  </a:ext>
                </a:extLst>
              </p:cNvPr>
              <p:cNvSpPr txBox="1"/>
              <p:nvPr/>
            </p:nvSpPr>
            <p:spPr>
              <a:xfrm>
                <a:off x="6577781" y="966262"/>
                <a:ext cx="4994787" cy="10021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ES" sz="3200" i="1" smtClean="0">
                              <a:latin typeface="Cambria Math" panose="02040503050406030204" pitchFamily="18" charset="0"/>
                            </a:rPr>
                          </m:ctrlPr>
                        </m:sSubSupPr>
                        <m:e>
                          <m:r>
                            <a:rPr lang="en-US" sz="3200" b="0" i="1" smtClean="0">
                              <a:latin typeface="Cambria Math" panose="02040503050406030204" pitchFamily="18" charset="0"/>
                            </a:rPr>
                            <m:t>𝑆</m:t>
                          </m:r>
                        </m:e>
                        <m:sub>
                          <m:r>
                            <a:rPr lang="en-ES" sz="3200" i="1" smtClean="0">
                              <a:latin typeface="Cambria Math" panose="02040503050406030204" pitchFamily="18" charset="0"/>
                              <a:ea typeface="Cambria Math" panose="02040503050406030204" pitchFamily="18" charset="0"/>
                            </a:rPr>
                            <m:t>𝜇</m:t>
                          </m:r>
                          <m:r>
                            <a:rPr lang="en-US" sz="3200" b="0" i="1" smtClean="0">
                              <a:latin typeface="Cambria Math" panose="02040503050406030204" pitchFamily="18" charset="0"/>
                              <a:ea typeface="Cambria Math" panose="02040503050406030204" pitchFamily="18" charset="0"/>
                            </a:rPr>
                            <m:t>,</m:t>
                          </m:r>
                          <m:r>
                            <a:rPr lang="en-ES" sz="3200" i="1" smtClean="0">
                              <a:latin typeface="Cambria Math" panose="02040503050406030204" pitchFamily="18" charset="0"/>
                              <a:ea typeface="Cambria Math" panose="02040503050406030204" pitchFamily="18" charset="0"/>
                            </a:rPr>
                            <m:t>𝛼</m:t>
                          </m:r>
                        </m:sub>
                        <m:sup>
                          <m:r>
                            <a:rPr lang="en-US" sz="3200" b="0" i="1" smtClean="0">
                              <a:latin typeface="Cambria Math" panose="02040503050406030204" pitchFamily="18" charset="0"/>
                            </a:rPr>
                            <m:t>+</m:t>
                          </m:r>
                        </m:sup>
                      </m:sSubSup>
                      <m:r>
                        <a:rPr lang="en-US" sz="3200" b="0" i="1" smtClean="0">
                          <a:latin typeface="Cambria Math" panose="02040503050406030204" pitchFamily="18" charset="0"/>
                        </a:rPr>
                        <m:t>=</m:t>
                      </m:r>
                      <m:rad>
                        <m:radPr>
                          <m:degHide m:val="on"/>
                          <m:ctrlPr>
                            <a:rPr lang="en-US" sz="3200" b="0" i="1" smtClean="0">
                              <a:latin typeface="Cambria Math" panose="02040503050406030204" pitchFamily="18" charset="0"/>
                            </a:rPr>
                          </m:ctrlPr>
                        </m:radPr>
                        <m:deg/>
                        <m:e>
                          <m:r>
                            <a:rPr lang="en-US" sz="3200" b="0" i="1" smtClean="0">
                              <a:latin typeface="Cambria Math" panose="02040503050406030204" pitchFamily="18" charset="0"/>
                            </a:rPr>
                            <m:t>2</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ea typeface="Cambria Math" panose="02040503050406030204" pitchFamily="18" charset="0"/>
                                </a:rPr>
                                <m:t>𝛼</m:t>
                              </m:r>
                            </m:sub>
                          </m:sSub>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e>
                      </m:rad>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oMath>
                  </m:oMathPara>
                </a14:m>
                <a:endParaRPr lang="en-ES" sz="3200" dirty="0"/>
              </a:p>
            </p:txBody>
          </p:sp>
        </mc:Choice>
        <mc:Fallback xmlns="">
          <p:sp>
            <p:nvSpPr>
              <p:cNvPr id="15" name="TextBox 14">
                <a:extLst>
                  <a:ext uri="{FF2B5EF4-FFF2-40B4-BE49-F238E27FC236}">
                    <a16:creationId xmlns:a16="http://schemas.microsoft.com/office/drawing/2014/main" id="{20D80D69-CB6D-FB15-DCCC-D123C4003F8B}"/>
                  </a:ext>
                </a:extLst>
              </p:cNvPr>
              <p:cNvSpPr txBox="1">
                <a:spLocks noRot="1" noChangeAspect="1" noMove="1" noResize="1" noEditPoints="1" noAdjustHandles="1" noChangeArrowheads="1" noChangeShapeType="1" noTextEdit="1"/>
              </p:cNvSpPr>
              <p:nvPr/>
            </p:nvSpPr>
            <p:spPr>
              <a:xfrm>
                <a:off x="6577781" y="966262"/>
                <a:ext cx="4994787" cy="1002134"/>
              </a:xfrm>
              <a:prstGeom prst="rect">
                <a:avLst/>
              </a:prstGeom>
              <a:blipFill>
                <a:blip r:embed="rId3"/>
                <a:stretch>
                  <a:fillRect l="-2785"/>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17718A-C556-4601-6BE4-45AFABB2785D}"/>
                  </a:ext>
                </a:extLst>
              </p:cNvPr>
              <p:cNvSpPr txBox="1"/>
              <p:nvPr/>
            </p:nvSpPr>
            <p:spPr>
              <a:xfrm>
                <a:off x="6577781" y="2175153"/>
                <a:ext cx="4798142" cy="10021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ES" sz="3200" i="1" smtClean="0">
                              <a:latin typeface="Cambria Math" panose="02040503050406030204" pitchFamily="18" charset="0"/>
                            </a:rPr>
                          </m:ctrlPr>
                        </m:sSubSupPr>
                        <m:e>
                          <m:r>
                            <a:rPr lang="en-US" sz="3200" b="0" i="1" smtClean="0">
                              <a:latin typeface="Cambria Math" panose="02040503050406030204" pitchFamily="18" charset="0"/>
                            </a:rPr>
                            <m:t>𝑆</m:t>
                          </m:r>
                        </m:e>
                        <m:sub>
                          <m:r>
                            <a:rPr lang="en-ES" sz="3200" i="1" smtClean="0">
                              <a:latin typeface="Cambria Math" panose="02040503050406030204" pitchFamily="18" charset="0"/>
                              <a:ea typeface="Cambria Math" panose="02040503050406030204" pitchFamily="18" charset="0"/>
                            </a:rPr>
                            <m:t>𝜇</m:t>
                          </m:r>
                          <m:r>
                            <a:rPr lang="en-US" sz="3200" b="0" i="1" smtClean="0">
                              <a:latin typeface="Cambria Math" panose="02040503050406030204" pitchFamily="18" charset="0"/>
                              <a:ea typeface="Cambria Math" panose="02040503050406030204" pitchFamily="18" charset="0"/>
                            </a:rPr>
                            <m:t>,</m:t>
                          </m:r>
                          <m:r>
                            <a:rPr lang="en-ES" sz="3200" i="1" smtClean="0">
                              <a:latin typeface="Cambria Math" panose="02040503050406030204" pitchFamily="18" charset="0"/>
                              <a:ea typeface="Cambria Math" panose="02040503050406030204" pitchFamily="18" charset="0"/>
                            </a:rPr>
                            <m:t>𝛼</m:t>
                          </m:r>
                        </m:sub>
                        <m:sup>
                          <m:r>
                            <a:rPr lang="en-US" sz="3200" b="0" i="1" smtClean="0">
                              <a:latin typeface="Cambria Math" panose="02040503050406030204" pitchFamily="18" charset="0"/>
                            </a:rPr>
                            <m:t>−</m:t>
                          </m:r>
                        </m:sup>
                      </m:sSubSup>
                      <m:r>
                        <a:rPr lang="en-US" sz="3200" b="0" i="1" smtClean="0">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rad>
                        <m:radPr>
                          <m:degHide m:val="on"/>
                          <m:ctrlPr>
                            <a:rPr lang="en-US" sz="3200" b="0" i="1" smtClean="0">
                              <a:latin typeface="Cambria Math" panose="02040503050406030204" pitchFamily="18" charset="0"/>
                            </a:rPr>
                          </m:ctrlPr>
                        </m:radPr>
                        <m:deg/>
                        <m:e>
                          <m:r>
                            <a:rPr lang="en-US" sz="3200" b="0" i="1" smtClean="0">
                              <a:latin typeface="Cambria Math" panose="02040503050406030204" pitchFamily="18" charset="0"/>
                            </a:rPr>
                            <m:t>2</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ea typeface="Cambria Math" panose="02040503050406030204" pitchFamily="18" charset="0"/>
                                </a:rPr>
                                <m:t>𝛼</m:t>
                              </m:r>
                            </m:sub>
                          </m:sSub>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e>
                      </m:rad>
                    </m:oMath>
                  </m:oMathPara>
                </a14:m>
                <a:endParaRPr lang="en-ES" sz="3200" dirty="0"/>
              </a:p>
            </p:txBody>
          </p:sp>
        </mc:Choice>
        <mc:Fallback xmlns="">
          <p:sp>
            <p:nvSpPr>
              <p:cNvPr id="17" name="TextBox 16">
                <a:extLst>
                  <a:ext uri="{FF2B5EF4-FFF2-40B4-BE49-F238E27FC236}">
                    <a16:creationId xmlns:a16="http://schemas.microsoft.com/office/drawing/2014/main" id="{6517718A-C556-4601-6BE4-45AFABB2785D}"/>
                  </a:ext>
                </a:extLst>
              </p:cNvPr>
              <p:cNvSpPr txBox="1">
                <a:spLocks noRot="1" noChangeAspect="1" noMove="1" noResize="1" noEditPoints="1" noAdjustHandles="1" noChangeArrowheads="1" noChangeShapeType="1" noTextEdit="1"/>
              </p:cNvSpPr>
              <p:nvPr/>
            </p:nvSpPr>
            <p:spPr>
              <a:xfrm>
                <a:off x="6577781" y="2175153"/>
                <a:ext cx="4798142" cy="1002134"/>
              </a:xfrm>
              <a:prstGeom prst="rect">
                <a:avLst/>
              </a:prstGeom>
              <a:blipFill>
                <a:blip r:embed="rId4"/>
                <a:stretch>
                  <a:fillRect l="-2902"/>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8587D32-457D-AF57-5464-72A8F13539C5}"/>
                  </a:ext>
                </a:extLst>
              </p:cNvPr>
              <p:cNvSpPr txBox="1"/>
              <p:nvPr/>
            </p:nvSpPr>
            <p:spPr>
              <a:xfrm>
                <a:off x="6577781" y="3471833"/>
                <a:ext cx="4876800" cy="61311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ES" sz="3200" i="1" smtClean="0">
                              <a:latin typeface="Cambria Math" panose="02040503050406030204" pitchFamily="18" charset="0"/>
                            </a:rPr>
                          </m:ctrlPr>
                        </m:sSubSupPr>
                        <m:e>
                          <m:r>
                            <a:rPr lang="en-US" sz="3200" b="0" i="1" smtClean="0">
                              <a:latin typeface="Cambria Math" panose="02040503050406030204" pitchFamily="18" charset="0"/>
                            </a:rPr>
                            <m:t>𝑆</m:t>
                          </m:r>
                        </m:e>
                        <m:sub>
                          <m:r>
                            <a:rPr lang="en-ES" sz="3200" i="1" smtClean="0">
                              <a:latin typeface="Cambria Math" panose="02040503050406030204" pitchFamily="18" charset="0"/>
                              <a:ea typeface="Cambria Math" panose="02040503050406030204" pitchFamily="18" charset="0"/>
                            </a:rPr>
                            <m:t>𝜇</m:t>
                          </m:r>
                          <m:r>
                            <a:rPr lang="en-US" sz="3200" b="0" i="1" smtClean="0">
                              <a:latin typeface="Cambria Math" panose="02040503050406030204" pitchFamily="18" charset="0"/>
                              <a:ea typeface="Cambria Math" panose="02040503050406030204" pitchFamily="18" charset="0"/>
                            </a:rPr>
                            <m:t>,</m:t>
                          </m:r>
                          <m:r>
                            <a:rPr lang="en-ES" sz="3200" i="1" smtClean="0">
                              <a:latin typeface="Cambria Math" panose="02040503050406030204" pitchFamily="18" charset="0"/>
                              <a:ea typeface="Cambria Math" panose="02040503050406030204" pitchFamily="18" charset="0"/>
                            </a:rPr>
                            <m:t>𝛼</m:t>
                          </m:r>
                        </m:sub>
                        <m:sup>
                          <m:r>
                            <a:rPr lang="en-US" sz="3200" b="0" i="1" smtClean="0">
                              <a:latin typeface="Cambria Math" panose="02040503050406030204" pitchFamily="18" charset="0"/>
                            </a:rPr>
                            <m:t>−</m:t>
                          </m:r>
                        </m:sup>
                      </m:sSubSup>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ea typeface="Cambria Math" panose="02040503050406030204" pitchFamily="18" charset="0"/>
                            </a:rPr>
                            <m:t>𝛼</m:t>
                          </m:r>
                        </m:sub>
                      </m:sSub>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oMath>
                  </m:oMathPara>
                </a14:m>
                <a:endParaRPr lang="en-ES" sz="3200" dirty="0"/>
              </a:p>
            </p:txBody>
          </p:sp>
        </mc:Choice>
        <mc:Fallback xmlns="">
          <p:sp>
            <p:nvSpPr>
              <p:cNvPr id="20" name="TextBox 19">
                <a:extLst>
                  <a:ext uri="{FF2B5EF4-FFF2-40B4-BE49-F238E27FC236}">
                    <a16:creationId xmlns:a16="http://schemas.microsoft.com/office/drawing/2014/main" id="{88587D32-457D-AF57-5464-72A8F13539C5}"/>
                  </a:ext>
                </a:extLst>
              </p:cNvPr>
              <p:cNvSpPr txBox="1">
                <a:spLocks noRot="1" noChangeAspect="1" noMove="1" noResize="1" noEditPoints="1" noAdjustHandles="1" noChangeArrowheads="1" noChangeShapeType="1" noTextEdit="1"/>
              </p:cNvSpPr>
              <p:nvPr/>
            </p:nvSpPr>
            <p:spPr>
              <a:xfrm>
                <a:off x="6577781" y="3471833"/>
                <a:ext cx="4876800" cy="613117"/>
              </a:xfrm>
              <a:prstGeom prst="rect">
                <a:avLst/>
              </a:prstGeom>
              <a:blipFill>
                <a:blip r:embed="rId5"/>
                <a:stretch>
                  <a:fillRect l="-2857" b="-16327"/>
                </a:stretch>
              </a:blipFill>
            </p:spPr>
            <p:txBody>
              <a:bodyPr/>
              <a:lstStyle/>
              <a:p>
                <a:r>
                  <a:rPr lang="en-ES">
                    <a:noFill/>
                  </a:rPr>
                  <a:t> </a:t>
                </a:r>
              </a:p>
            </p:txBody>
          </p:sp>
        </mc:Fallback>
      </mc:AlternateContent>
      <p:pic>
        <p:nvPicPr>
          <p:cNvPr id="4" name="Picture 3">
            <a:extLst>
              <a:ext uri="{FF2B5EF4-FFF2-40B4-BE49-F238E27FC236}">
                <a16:creationId xmlns:a16="http://schemas.microsoft.com/office/drawing/2014/main" id="{99031BDA-57D8-C681-2680-A54529FA607A}"/>
              </a:ext>
            </a:extLst>
          </p:cNvPr>
          <p:cNvPicPr>
            <a:picLocks noChangeAspect="1"/>
          </p:cNvPicPr>
          <p:nvPr/>
        </p:nvPicPr>
        <p:blipFill>
          <a:blip r:embed="rId6"/>
          <a:stretch>
            <a:fillRect/>
          </a:stretch>
        </p:blipFill>
        <p:spPr>
          <a:xfrm>
            <a:off x="2209800" y="5091964"/>
            <a:ext cx="7772400" cy="1766036"/>
          </a:xfrm>
          <a:prstGeom prst="rect">
            <a:avLst/>
          </a:prstGeom>
        </p:spPr>
      </p:pic>
      <p:sp>
        <p:nvSpPr>
          <p:cNvPr id="6" name="TextBox 5">
            <a:extLst>
              <a:ext uri="{FF2B5EF4-FFF2-40B4-BE49-F238E27FC236}">
                <a16:creationId xmlns:a16="http://schemas.microsoft.com/office/drawing/2014/main" id="{9385DEB3-38B8-DF96-951A-E137CD4884CA}"/>
              </a:ext>
            </a:extLst>
          </p:cNvPr>
          <p:cNvSpPr txBox="1"/>
          <p:nvPr/>
        </p:nvSpPr>
        <p:spPr>
          <a:xfrm>
            <a:off x="1821631" y="1964010"/>
            <a:ext cx="1354730" cy="646331"/>
          </a:xfrm>
          <a:prstGeom prst="rect">
            <a:avLst/>
          </a:prstGeom>
          <a:noFill/>
        </p:spPr>
        <p:txBody>
          <a:bodyPr wrap="none" rtlCol="0">
            <a:spAutoFit/>
          </a:bodyPr>
          <a:lstStyle/>
          <a:p>
            <a:r>
              <a:rPr lang="en-ES" sz="3600" dirty="0"/>
              <a:t>Step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66AB90-8C6D-F361-7302-FEB3A620DF83}"/>
                  </a:ext>
                </a:extLst>
              </p:cNvPr>
              <p:cNvSpPr txBox="1"/>
              <p:nvPr/>
            </p:nvSpPr>
            <p:spPr>
              <a:xfrm>
                <a:off x="1309293" y="2797970"/>
                <a:ext cx="3047999" cy="61311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1" i="1" smtClean="0">
                              <a:latin typeface="Cambria Math" panose="02040503050406030204" pitchFamily="18" charset="0"/>
                            </a:rPr>
                            <m:t>𝑺</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r>
                        <a:rPr lang="en-US" sz="3200" b="0" i="1" smtClean="0">
                          <a:latin typeface="Cambria Math" panose="02040503050406030204" pitchFamily="18" charset="0"/>
                          <a:ea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sSub>
                        <m:sSubPr>
                          <m:ctrlPr>
                            <a:rPr lang="en-US" sz="3200" i="1">
                              <a:latin typeface="Cambria Math" panose="02040503050406030204" pitchFamily="18" charset="0"/>
                            </a:rPr>
                          </m:ctrlPr>
                        </m:sSubPr>
                        <m:e>
                          <m:r>
                            <a:rPr lang="en-US" sz="3200" b="0" i="1" smtClean="0">
                              <a:latin typeface="Cambria Math" panose="02040503050406030204" pitchFamily="18" charset="0"/>
                            </a:rPr>
                            <m:t>,</m:t>
                          </m:r>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oMath>
                  </m:oMathPara>
                </a14:m>
                <a:endParaRPr lang="en-ES" sz="3200" dirty="0"/>
              </a:p>
            </p:txBody>
          </p:sp>
        </mc:Choice>
        <mc:Fallback xmlns="">
          <p:sp>
            <p:nvSpPr>
              <p:cNvPr id="8" name="TextBox 7">
                <a:extLst>
                  <a:ext uri="{FF2B5EF4-FFF2-40B4-BE49-F238E27FC236}">
                    <a16:creationId xmlns:a16="http://schemas.microsoft.com/office/drawing/2014/main" id="{4066AB90-8C6D-F361-7302-FEB3A620DF83}"/>
                  </a:ext>
                </a:extLst>
              </p:cNvPr>
              <p:cNvSpPr txBox="1">
                <a:spLocks noRot="1" noChangeAspect="1" noMove="1" noResize="1" noEditPoints="1" noAdjustHandles="1" noChangeArrowheads="1" noChangeShapeType="1" noTextEdit="1"/>
              </p:cNvSpPr>
              <p:nvPr/>
            </p:nvSpPr>
            <p:spPr>
              <a:xfrm>
                <a:off x="1309293" y="2797970"/>
                <a:ext cx="3047999" cy="613117"/>
              </a:xfrm>
              <a:prstGeom prst="rect">
                <a:avLst/>
              </a:prstGeom>
              <a:blipFill>
                <a:blip r:embed="rId7"/>
                <a:stretch>
                  <a:fillRect l="-4979" b="-14286"/>
                </a:stretch>
              </a:blipFill>
            </p:spPr>
            <p:txBody>
              <a:bodyPr/>
              <a:lstStyle/>
              <a:p>
                <a:r>
                  <a:rPr lang="en-ES">
                    <a:noFill/>
                  </a:rPr>
                  <a:t> </a:t>
                </a:r>
              </a:p>
            </p:txBody>
          </p:sp>
        </mc:Fallback>
      </mc:AlternateContent>
    </p:spTree>
    <p:extLst>
      <p:ext uri="{BB962C8B-B14F-4D97-AF65-F5344CB8AC3E}">
        <p14:creationId xmlns:p14="http://schemas.microsoft.com/office/powerpoint/2010/main" val="12155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31</a:t>
            </a:fld>
            <a:endParaRPr lang="en-ES" dirty="0"/>
          </a:p>
        </p:txBody>
      </p:sp>
      <p:pic>
        <p:nvPicPr>
          <p:cNvPr id="7" name="Picture 6">
            <a:extLst>
              <a:ext uri="{FF2B5EF4-FFF2-40B4-BE49-F238E27FC236}">
                <a16:creationId xmlns:a16="http://schemas.microsoft.com/office/drawing/2014/main" id="{4C6DE61E-C256-36EB-F94A-5117B2508D60}"/>
              </a:ext>
            </a:extLst>
          </p:cNvPr>
          <p:cNvPicPr>
            <a:picLocks noChangeAspect="1"/>
          </p:cNvPicPr>
          <p:nvPr/>
        </p:nvPicPr>
        <p:blipFill>
          <a:blip r:embed="rId3"/>
          <a:stretch>
            <a:fillRect/>
          </a:stretch>
        </p:blipFill>
        <p:spPr>
          <a:xfrm>
            <a:off x="0" y="-1"/>
            <a:ext cx="12192000" cy="6858002"/>
          </a:xfrm>
          <a:prstGeom prst="rect">
            <a:avLst/>
          </a:prstGeom>
        </p:spPr>
      </p:pic>
      <p:sp>
        <p:nvSpPr>
          <p:cNvPr id="2" name="TextBox 1">
            <a:extLst>
              <a:ext uri="{FF2B5EF4-FFF2-40B4-BE49-F238E27FC236}">
                <a16:creationId xmlns:a16="http://schemas.microsoft.com/office/drawing/2014/main" id="{D3081C2B-0F5B-6B77-96B0-2E4FDF482D0D}"/>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2461077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32</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p:pic>
        <p:nvPicPr>
          <p:cNvPr id="11" name="Picture 10">
            <a:extLst>
              <a:ext uri="{FF2B5EF4-FFF2-40B4-BE49-F238E27FC236}">
                <a16:creationId xmlns:a16="http://schemas.microsoft.com/office/drawing/2014/main" id="{185799AA-5D43-E418-D594-E63E4B7B5C29}"/>
              </a:ext>
            </a:extLst>
          </p:cNvPr>
          <p:cNvPicPr>
            <a:picLocks noChangeAspect="1"/>
          </p:cNvPicPr>
          <p:nvPr/>
        </p:nvPicPr>
        <p:blipFill>
          <a:blip r:embed="rId3">
            <a:alphaModFix amt="50000"/>
          </a:blip>
          <a:stretch>
            <a:fillRect/>
          </a:stretch>
        </p:blipFill>
        <p:spPr>
          <a:xfrm>
            <a:off x="0" y="-1"/>
            <a:ext cx="12192000" cy="6858002"/>
          </a:xfrm>
          <a:prstGeom prst="rect">
            <a:avLst/>
          </a:prstGeom>
        </p:spPr>
      </p:pic>
      <p:pic>
        <p:nvPicPr>
          <p:cNvPr id="10" name="Picture 9">
            <a:extLst>
              <a:ext uri="{FF2B5EF4-FFF2-40B4-BE49-F238E27FC236}">
                <a16:creationId xmlns:a16="http://schemas.microsoft.com/office/drawing/2014/main" id="{31F37A74-9B18-CFE0-A698-C191B2A576B4}"/>
              </a:ext>
            </a:extLst>
          </p:cNvPr>
          <p:cNvPicPr>
            <a:picLocks noChangeAspect="1"/>
          </p:cNvPicPr>
          <p:nvPr/>
        </p:nvPicPr>
        <p:blipFill>
          <a:blip r:embed="rId3"/>
          <a:srcRect l="23867" t="34309" r="49700" b="34309"/>
          <a:stretch>
            <a:fillRect/>
          </a:stretch>
        </p:blipFill>
        <p:spPr>
          <a:xfrm>
            <a:off x="2909907" y="2352908"/>
            <a:ext cx="3222703" cy="2152185"/>
          </a:xfrm>
          <a:custGeom>
            <a:avLst/>
            <a:gdLst>
              <a:gd name="connsiteX0" fmla="*/ 367990 w 3222703"/>
              <a:gd name="connsiteY0" fmla="*/ 0 h 2152185"/>
              <a:gd name="connsiteX1" fmla="*/ 3222703 w 3222703"/>
              <a:gd name="connsiteY1" fmla="*/ 11151 h 2152185"/>
              <a:gd name="connsiteX2" fmla="*/ 3200400 w 3222703"/>
              <a:gd name="connsiteY2" fmla="*/ 2152185 h 2152185"/>
              <a:gd name="connsiteX3" fmla="*/ 0 w 3222703"/>
              <a:gd name="connsiteY3" fmla="*/ 2129883 h 2152185"/>
            </a:gdLst>
            <a:ahLst/>
            <a:cxnLst>
              <a:cxn ang="0">
                <a:pos x="connsiteX0" y="connsiteY0"/>
              </a:cxn>
              <a:cxn ang="0">
                <a:pos x="connsiteX1" y="connsiteY1"/>
              </a:cxn>
              <a:cxn ang="0">
                <a:pos x="connsiteX2" y="connsiteY2"/>
              </a:cxn>
              <a:cxn ang="0">
                <a:pos x="connsiteX3" y="connsiteY3"/>
              </a:cxn>
            </a:cxnLst>
            <a:rect l="l" t="t" r="r" b="b"/>
            <a:pathLst>
              <a:path w="3222703" h="2152185">
                <a:moveTo>
                  <a:pt x="367990" y="0"/>
                </a:moveTo>
                <a:lnTo>
                  <a:pt x="3222703" y="11151"/>
                </a:lnTo>
                <a:lnTo>
                  <a:pt x="3200400" y="2152185"/>
                </a:lnTo>
                <a:lnTo>
                  <a:pt x="0" y="2129883"/>
                </a:lnTo>
                <a:close/>
              </a:path>
            </a:pathLst>
          </a:cu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1BB906-2DBC-BA02-C466-D17AA0D4AA0C}"/>
                  </a:ext>
                </a:extLst>
              </p:cNvPr>
              <p:cNvSpPr txBox="1"/>
              <p:nvPr/>
            </p:nvSpPr>
            <p:spPr>
              <a:xfrm>
                <a:off x="4364802" y="1683831"/>
                <a:ext cx="637419"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ES" sz="4400" i="1" smtClean="0">
                          <a:latin typeface="Cambria Math" panose="02040503050406030204" pitchFamily="18" charset="0"/>
                          <a:ea typeface="Cambria Math" panose="02040503050406030204" pitchFamily="18" charset="0"/>
                        </a:rPr>
                        <m:t>𝜇</m:t>
                      </m:r>
                    </m:oMath>
                  </m:oMathPara>
                </a14:m>
                <a:endParaRPr lang="en-ES" sz="4400" dirty="0"/>
              </a:p>
            </p:txBody>
          </p:sp>
        </mc:Choice>
        <mc:Fallback xmlns="">
          <p:sp>
            <p:nvSpPr>
              <p:cNvPr id="13" name="TextBox 12">
                <a:extLst>
                  <a:ext uri="{FF2B5EF4-FFF2-40B4-BE49-F238E27FC236}">
                    <a16:creationId xmlns:a16="http://schemas.microsoft.com/office/drawing/2014/main" id="{5A1BB906-2DBC-BA02-C466-D17AA0D4AA0C}"/>
                  </a:ext>
                </a:extLst>
              </p:cNvPr>
              <p:cNvSpPr txBox="1">
                <a:spLocks noRot="1" noChangeAspect="1" noMove="1" noResize="1" noEditPoints="1" noAdjustHandles="1" noChangeArrowheads="1" noChangeShapeType="1" noTextEdit="1"/>
              </p:cNvSpPr>
              <p:nvPr/>
            </p:nvSpPr>
            <p:spPr>
              <a:xfrm>
                <a:off x="4364802" y="1683831"/>
                <a:ext cx="637419" cy="769441"/>
              </a:xfrm>
              <a:prstGeom prst="rect">
                <a:avLst/>
              </a:prstGeom>
              <a:blipFill>
                <a:blip r:embed="rId4"/>
                <a:stretch>
                  <a:fillRect l="-5769" r="-1923" b="-14754"/>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ED0C4D-498F-4401-F75E-ED5F2A253DFD}"/>
                  </a:ext>
                </a:extLst>
              </p:cNvPr>
              <p:cNvSpPr txBox="1"/>
              <p:nvPr/>
            </p:nvSpPr>
            <p:spPr>
              <a:xfrm>
                <a:off x="5274524" y="3735652"/>
                <a:ext cx="62549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1</m:t>
                      </m:r>
                    </m:oMath>
                  </m:oMathPara>
                </a14:m>
                <a:endParaRPr lang="en-ES" sz="4400" dirty="0"/>
              </a:p>
            </p:txBody>
          </p:sp>
        </mc:Choice>
        <mc:Fallback xmlns="">
          <p:sp>
            <p:nvSpPr>
              <p:cNvPr id="14" name="TextBox 13">
                <a:extLst>
                  <a:ext uri="{FF2B5EF4-FFF2-40B4-BE49-F238E27FC236}">
                    <a16:creationId xmlns:a16="http://schemas.microsoft.com/office/drawing/2014/main" id="{79ED0C4D-498F-4401-F75E-ED5F2A253DFD}"/>
                  </a:ext>
                </a:extLst>
              </p:cNvPr>
              <p:cNvSpPr txBox="1">
                <a:spLocks noRot="1" noChangeAspect="1" noMove="1" noResize="1" noEditPoints="1" noAdjustHandles="1" noChangeArrowheads="1" noChangeShapeType="1" noTextEdit="1"/>
              </p:cNvSpPr>
              <p:nvPr/>
            </p:nvSpPr>
            <p:spPr>
              <a:xfrm>
                <a:off x="5274524" y="3735652"/>
                <a:ext cx="625492" cy="769441"/>
              </a:xfrm>
              <a:prstGeom prst="rect">
                <a:avLst/>
              </a:prstGeom>
              <a:blipFill>
                <a:blip r:embed="rId5"/>
                <a:stretch>
                  <a:fillRect l="-6000" r="-6000"/>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5FAE1A3-8CD0-DB4B-8367-0BE07A5A8EE0}"/>
                  </a:ext>
                </a:extLst>
              </p:cNvPr>
              <p:cNvSpPr txBox="1"/>
              <p:nvPr/>
            </p:nvSpPr>
            <p:spPr>
              <a:xfrm>
                <a:off x="3472811" y="3044279"/>
                <a:ext cx="62549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2</m:t>
                      </m:r>
                    </m:oMath>
                  </m:oMathPara>
                </a14:m>
                <a:endParaRPr lang="en-ES" sz="4400" dirty="0"/>
              </a:p>
            </p:txBody>
          </p:sp>
        </mc:Choice>
        <mc:Fallback xmlns="">
          <p:sp>
            <p:nvSpPr>
              <p:cNvPr id="15" name="TextBox 14">
                <a:extLst>
                  <a:ext uri="{FF2B5EF4-FFF2-40B4-BE49-F238E27FC236}">
                    <a16:creationId xmlns:a16="http://schemas.microsoft.com/office/drawing/2014/main" id="{05FAE1A3-8CD0-DB4B-8367-0BE07A5A8EE0}"/>
                  </a:ext>
                </a:extLst>
              </p:cNvPr>
              <p:cNvSpPr txBox="1">
                <a:spLocks noRot="1" noChangeAspect="1" noMove="1" noResize="1" noEditPoints="1" noAdjustHandles="1" noChangeArrowheads="1" noChangeShapeType="1" noTextEdit="1"/>
              </p:cNvSpPr>
              <p:nvPr/>
            </p:nvSpPr>
            <p:spPr>
              <a:xfrm>
                <a:off x="3472811" y="3044279"/>
                <a:ext cx="625492" cy="769441"/>
              </a:xfrm>
              <a:prstGeom prst="rect">
                <a:avLst/>
              </a:prstGeom>
              <a:blipFill>
                <a:blip r:embed="rId6"/>
                <a:stretch>
                  <a:fillRect l="-6000" r="-6000"/>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3149483" y="688718"/>
                <a:ext cx="2460674" cy="1990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𝑎</m:t>
                          </m:r>
                        </m:e>
                        <m:sub>
                          <m:r>
                            <a:rPr lang="en-ES" sz="9600" i="1" smtClean="0">
                              <a:latin typeface="Cambria Math" panose="02040503050406030204" pitchFamily="18" charset="0"/>
                              <a:ea typeface="Cambria Math" panose="02040503050406030204" pitchFamily="18" charset="0"/>
                            </a:rPr>
                            <m:t>𝜇</m:t>
                          </m:r>
                          <m:r>
                            <a:rPr lang="en-US" sz="9600" b="0" i="1" smtClean="0">
                              <a:latin typeface="Cambria Math" panose="02040503050406030204" pitchFamily="18" charset="0"/>
                              <a:ea typeface="Cambria Math" panose="02040503050406030204" pitchFamily="18" charset="0"/>
                            </a:rPr>
                            <m:t>,1</m:t>
                          </m:r>
                        </m:sub>
                        <m:sup>
                          <m:r>
                            <a:rPr lang="en-ES" sz="9600" i="1" smtClean="0">
                              <a:latin typeface="Cambria Math" panose="02040503050406030204" pitchFamily="18" charset="0"/>
                              <a:ea typeface="Cambria Math" panose="02040503050406030204" pitchFamily="18" charset="0"/>
                            </a:rPr>
                            <m:t>†</m:t>
                          </m:r>
                        </m:sup>
                      </m:sSubSup>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3149483" y="688718"/>
                <a:ext cx="2460674" cy="1990225"/>
              </a:xfrm>
              <a:prstGeom prst="rect">
                <a:avLst/>
              </a:prstGeom>
              <a:blipFill>
                <a:blip r:embed="rId7"/>
                <a:stretch>
                  <a:fillRect l="-2051" b="-12102"/>
                </a:stretch>
              </a:blipFill>
            </p:spPr>
            <p:txBody>
              <a:bodyPr/>
              <a:lstStyle/>
              <a:p>
                <a:r>
                  <a:rPr lang="en-ES">
                    <a:noFill/>
                  </a:rPr>
                  <a:t> </a:t>
                </a:r>
              </a:p>
            </p:txBody>
          </p:sp>
        </mc:Fallback>
      </mc:AlternateContent>
      <p:sp>
        <p:nvSpPr>
          <p:cNvPr id="3" name="TextBox 2">
            <a:extLst>
              <a:ext uri="{FF2B5EF4-FFF2-40B4-BE49-F238E27FC236}">
                <a16:creationId xmlns:a16="http://schemas.microsoft.com/office/drawing/2014/main" id="{EB75665A-D370-A4DC-DD13-3F49D4D66AC3}"/>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363398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33</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p:pic>
        <p:nvPicPr>
          <p:cNvPr id="11" name="Picture 10">
            <a:extLst>
              <a:ext uri="{FF2B5EF4-FFF2-40B4-BE49-F238E27FC236}">
                <a16:creationId xmlns:a16="http://schemas.microsoft.com/office/drawing/2014/main" id="{185799AA-5D43-E418-D594-E63E4B7B5C29}"/>
              </a:ext>
            </a:extLst>
          </p:cNvPr>
          <p:cNvPicPr>
            <a:picLocks noChangeAspect="1"/>
          </p:cNvPicPr>
          <p:nvPr/>
        </p:nvPicPr>
        <p:blipFill>
          <a:blip r:embed="rId3">
            <a:alphaModFix amt="50000"/>
          </a:blip>
          <a:stretch>
            <a:fillRect/>
          </a:stretch>
        </p:blipFill>
        <p:spPr>
          <a:xfrm>
            <a:off x="0" y="-1"/>
            <a:ext cx="12192000" cy="685800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4839110" y="1869818"/>
                <a:ext cx="2460674" cy="1990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𝑎</m:t>
                          </m:r>
                        </m:e>
                        <m:sub>
                          <m:r>
                            <a:rPr lang="en-ES" sz="9600" i="1" smtClean="0">
                              <a:latin typeface="Cambria Math" panose="02040503050406030204" pitchFamily="18" charset="0"/>
                              <a:ea typeface="Cambria Math" panose="02040503050406030204" pitchFamily="18" charset="0"/>
                            </a:rPr>
                            <m:t>𝜇</m:t>
                          </m:r>
                          <m:r>
                            <a:rPr lang="en-US" sz="9600" b="0" i="1" smtClean="0">
                              <a:latin typeface="Cambria Math" panose="02040503050406030204" pitchFamily="18" charset="0"/>
                              <a:ea typeface="Cambria Math" panose="02040503050406030204" pitchFamily="18" charset="0"/>
                            </a:rPr>
                            <m:t>,1</m:t>
                          </m:r>
                        </m:sub>
                        <m:sup>
                          <m:r>
                            <a:rPr lang="en-ES" sz="9600" i="1" smtClean="0">
                              <a:latin typeface="Cambria Math" panose="02040503050406030204" pitchFamily="18" charset="0"/>
                              <a:ea typeface="Cambria Math" panose="02040503050406030204" pitchFamily="18" charset="0"/>
                            </a:rPr>
                            <m:t>†</m:t>
                          </m:r>
                        </m:sup>
                      </m:sSubSup>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4839110" y="1869818"/>
                <a:ext cx="2460674" cy="1990225"/>
              </a:xfrm>
              <a:prstGeom prst="rect">
                <a:avLst/>
              </a:prstGeom>
              <a:blipFill>
                <a:blip r:embed="rId4"/>
                <a:stretch>
                  <a:fillRect l="-2577" b="-12102"/>
                </a:stretch>
              </a:blipFill>
            </p:spPr>
            <p:txBody>
              <a:bodyPr/>
              <a:lstStyle/>
              <a:p>
                <a:r>
                  <a:rPr lang="en-ES">
                    <a:noFill/>
                  </a:rPr>
                  <a:t> </a:t>
                </a:r>
              </a:p>
            </p:txBody>
          </p:sp>
        </mc:Fallback>
      </mc:AlternateContent>
      <p:sp>
        <p:nvSpPr>
          <p:cNvPr id="3" name="TextBox 2">
            <a:extLst>
              <a:ext uri="{FF2B5EF4-FFF2-40B4-BE49-F238E27FC236}">
                <a16:creationId xmlns:a16="http://schemas.microsoft.com/office/drawing/2014/main" id="{28A64C8E-68C0-207C-578C-0B0396A51A90}"/>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2148933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local">
            <a:hlinkClick r:id="" action="ppaction://media"/>
            <a:extLst>
              <a:ext uri="{FF2B5EF4-FFF2-40B4-BE49-F238E27FC236}">
                <a16:creationId xmlns:a16="http://schemas.microsoft.com/office/drawing/2014/main" id="{B68E9290-CE41-947C-77FD-05293965F38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88" y="6350"/>
            <a:ext cx="12192000" cy="6858000"/>
          </a:xfrm>
          <a:prstGeom prst="rect">
            <a:avLst/>
          </a:prstGeom>
        </p:spPr>
      </p:pic>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34</a:t>
            </a:fld>
            <a:endParaRPr lang="en-ES" dirty="0"/>
          </a:p>
        </p:txBody>
      </p:sp>
      <p:sp>
        <p:nvSpPr>
          <p:cNvPr id="2" name="TextBox 1">
            <a:extLst>
              <a:ext uri="{FF2B5EF4-FFF2-40B4-BE49-F238E27FC236}">
                <a16:creationId xmlns:a16="http://schemas.microsoft.com/office/drawing/2014/main" id="{F1A15B2C-F7EA-A1F0-3AFE-3EB87324352F}"/>
              </a:ext>
            </a:extLst>
          </p:cNvPr>
          <p:cNvSpPr txBox="1"/>
          <p:nvPr/>
        </p:nvSpPr>
        <p:spPr>
          <a:xfrm>
            <a:off x="0" y="6490771"/>
            <a:ext cx="3748590"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Animation by Andrey Rybakov</a:t>
            </a:r>
            <a:endParaRPr lang="en-ES" dirty="0">
              <a:solidFill>
                <a:schemeClr val="bg1">
                  <a:lumMod val="85000"/>
                </a:schemeClr>
              </a:solidFill>
            </a:endParaRPr>
          </a:p>
        </p:txBody>
      </p:sp>
    </p:spTree>
    <p:extLst>
      <p:ext uri="{BB962C8B-B14F-4D97-AF65-F5344CB8AC3E}">
        <p14:creationId xmlns:p14="http://schemas.microsoft.com/office/powerpoint/2010/main" val="16543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LSWT</a:t>
            </a:r>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35</a:t>
            </a:fld>
            <a:endParaRPr lang="en-ES" dirty="0"/>
          </a:p>
        </p:txBody>
      </p:sp>
      <p:pic>
        <p:nvPicPr>
          <p:cNvPr id="4" name="Picture 3">
            <a:extLst>
              <a:ext uri="{FF2B5EF4-FFF2-40B4-BE49-F238E27FC236}">
                <a16:creationId xmlns:a16="http://schemas.microsoft.com/office/drawing/2014/main" id="{99031BDA-57D8-C681-2680-A54529FA607A}"/>
              </a:ext>
            </a:extLst>
          </p:cNvPr>
          <p:cNvPicPr>
            <a:picLocks noChangeAspect="1"/>
          </p:cNvPicPr>
          <p:nvPr/>
        </p:nvPicPr>
        <p:blipFill>
          <a:blip r:embed="rId3"/>
          <a:stretch>
            <a:fillRect/>
          </a:stretch>
        </p:blipFill>
        <p:spPr>
          <a:xfrm>
            <a:off x="2209800" y="5091964"/>
            <a:ext cx="7772400" cy="176603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66AB90-8C6D-F361-7302-FEB3A620DF83}"/>
                  </a:ext>
                </a:extLst>
              </p:cNvPr>
              <p:cNvSpPr txBox="1"/>
              <p:nvPr/>
            </p:nvSpPr>
            <p:spPr>
              <a:xfrm>
                <a:off x="2550447" y="1242028"/>
                <a:ext cx="7091106" cy="145501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ad>
                        <m:radPr>
                          <m:degHide m:val="on"/>
                          <m:ctrlPr>
                            <a:rPr lang="en-US" sz="3200" b="0" i="1" smtClean="0">
                              <a:latin typeface="Cambria Math" panose="02040503050406030204" pitchFamily="18" charset="0"/>
                              <a:ea typeface="Cambria Math" panose="02040503050406030204" pitchFamily="18" charset="0"/>
                            </a:rPr>
                          </m:ctrlPr>
                        </m:radPr>
                        <m:deg/>
                        <m:e>
                          <m:r>
                            <a:rPr lang="en-US" sz="3200" b="0" i="1" smtClean="0">
                              <a:latin typeface="Cambria Math" panose="02040503050406030204" pitchFamily="18" charset="0"/>
                              <a:ea typeface="Cambria Math" panose="02040503050406030204" pitchFamily="18" charset="0"/>
                            </a:rPr>
                            <m:t>1 − </m:t>
                          </m:r>
                          <m:f>
                            <m:fPr>
                              <m:ctrlPr>
                                <a:rPr lang="en-US" sz="3200" b="0" i="1" smtClean="0">
                                  <a:latin typeface="Cambria Math" panose="02040503050406030204" pitchFamily="18" charset="0"/>
                                  <a:ea typeface="Cambria Math" panose="02040503050406030204" pitchFamily="18" charset="0"/>
                                </a:rPr>
                              </m:ctrlPr>
                            </m:fPr>
                            <m:num>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num>
                            <m:den>
                              <m:r>
                                <a:rPr lang="en-US" sz="3200" b="0" i="1" smtClean="0">
                                  <a:latin typeface="Cambria Math" panose="02040503050406030204" pitchFamily="18" charset="0"/>
                                  <a:ea typeface="Cambria Math" panose="02040503050406030204" pitchFamily="18" charset="0"/>
                                </a:rPr>
                                <m:t>2</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ea typeface="Cambria Math" panose="02040503050406030204" pitchFamily="18" charset="0"/>
                                    </a:rPr>
                                    <m:t>𝛼</m:t>
                                  </m:r>
                                </m:sub>
                              </m:sSub>
                            </m:den>
                          </m:f>
                        </m:e>
                      </m:rad>
                      <m:r>
                        <a:rPr lang="en-US" sz="3200" b="0" i="1" smtClean="0">
                          <a:latin typeface="Cambria Math" panose="02040503050406030204" pitchFamily="18" charset="0"/>
                          <a:ea typeface="Cambria Math" panose="02040503050406030204" pitchFamily="18" charset="0"/>
                        </a:rPr>
                        <m:t>=1−</m:t>
                      </m:r>
                      <m:f>
                        <m:fPr>
                          <m:ctrlPr>
                            <a:rPr lang="en-US" sz="3200" i="1">
                              <a:latin typeface="Cambria Math" panose="02040503050406030204" pitchFamily="18" charset="0"/>
                              <a:ea typeface="Cambria Math" panose="02040503050406030204" pitchFamily="18" charset="0"/>
                            </a:rPr>
                          </m:ctrlPr>
                        </m:fPr>
                        <m:num>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num>
                        <m:den>
                          <m:r>
                            <a:rPr lang="en-US" sz="3200" b="0" i="1" smtClean="0">
                              <a:latin typeface="Cambria Math" panose="02040503050406030204" pitchFamily="18" charset="0"/>
                              <a:ea typeface="Cambria Math" panose="02040503050406030204" pitchFamily="18" charset="0"/>
                            </a:rPr>
                            <m:t>4</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ea typeface="Cambria Math" panose="02040503050406030204" pitchFamily="18" charset="0"/>
                                </a:rPr>
                                <m:t>𝛼</m:t>
                              </m:r>
                            </m:sub>
                          </m:sSub>
                        </m:den>
                      </m:f>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𝒪</m:t>
                      </m:r>
                      <m:d>
                        <m:dPr>
                          <m:ctrlPr>
                            <a:rPr lang="en-US" sz="3200" b="0" i="1" smtClean="0">
                              <a:latin typeface="Cambria Math" panose="02040503050406030204" pitchFamily="18" charset="0"/>
                              <a:ea typeface="Cambria Math" panose="02040503050406030204" pitchFamily="18" charset="0"/>
                            </a:rPr>
                          </m:ctrlPr>
                        </m:dPr>
                        <m:e>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𝛿</m:t>
                              </m:r>
                            </m:e>
                            <m:sup>
                              <m:r>
                                <a:rPr lang="en-US" sz="3200" b="0" i="1" smtClean="0">
                                  <a:latin typeface="Cambria Math" panose="02040503050406030204" pitchFamily="18" charset="0"/>
                                  <a:ea typeface="Cambria Math" panose="02040503050406030204" pitchFamily="18" charset="0"/>
                                </a:rPr>
                                <m:t>2</m:t>
                              </m:r>
                            </m:sup>
                          </m:sSup>
                        </m:e>
                      </m:d>
                    </m:oMath>
                  </m:oMathPara>
                </a14:m>
                <a:endParaRPr lang="en-ES" sz="3200" dirty="0"/>
              </a:p>
            </p:txBody>
          </p:sp>
        </mc:Choice>
        <mc:Fallback xmlns="">
          <p:sp>
            <p:nvSpPr>
              <p:cNvPr id="8" name="TextBox 7">
                <a:extLst>
                  <a:ext uri="{FF2B5EF4-FFF2-40B4-BE49-F238E27FC236}">
                    <a16:creationId xmlns:a16="http://schemas.microsoft.com/office/drawing/2014/main" id="{4066AB90-8C6D-F361-7302-FEB3A620DF83}"/>
                  </a:ext>
                </a:extLst>
              </p:cNvPr>
              <p:cNvSpPr txBox="1">
                <a:spLocks noRot="1" noChangeAspect="1" noMove="1" noResize="1" noEditPoints="1" noAdjustHandles="1" noChangeArrowheads="1" noChangeShapeType="1" noTextEdit="1"/>
              </p:cNvSpPr>
              <p:nvPr/>
            </p:nvSpPr>
            <p:spPr>
              <a:xfrm>
                <a:off x="2550447" y="1242028"/>
                <a:ext cx="7091106" cy="1455014"/>
              </a:xfrm>
              <a:prstGeom prst="rect">
                <a:avLst/>
              </a:prstGeom>
              <a:blipFill>
                <a:blip r:embed="rId4"/>
                <a:stretch>
                  <a:fillRect/>
                </a:stretch>
              </a:blipFill>
            </p:spPr>
            <p:txBody>
              <a:bodyPr/>
              <a:lstStyle/>
              <a:p>
                <a:r>
                  <a:rPr lang="en-ES">
                    <a:noFill/>
                  </a:rPr>
                  <a:t> </a:t>
                </a:r>
              </a:p>
            </p:txBody>
          </p:sp>
        </mc:Fallback>
      </mc:AlternateContent>
      <p:sp>
        <p:nvSpPr>
          <p:cNvPr id="11" name="TextBox 10">
            <a:extLst>
              <a:ext uri="{FF2B5EF4-FFF2-40B4-BE49-F238E27FC236}">
                <a16:creationId xmlns:a16="http://schemas.microsoft.com/office/drawing/2014/main" id="{E5F8540D-4F25-DCC3-F660-9334145D2938}"/>
              </a:ext>
            </a:extLst>
          </p:cNvPr>
          <p:cNvSpPr txBox="1"/>
          <p:nvPr/>
        </p:nvSpPr>
        <p:spPr>
          <a:xfrm>
            <a:off x="186058" y="3638928"/>
            <a:ext cx="5340116" cy="646331"/>
          </a:xfrm>
          <a:prstGeom prst="rect">
            <a:avLst/>
          </a:prstGeom>
          <a:noFill/>
        </p:spPr>
        <p:txBody>
          <a:bodyPr wrap="none" rtlCol="0">
            <a:spAutoFit/>
          </a:bodyPr>
          <a:lstStyle/>
          <a:p>
            <a:pPr algn="ctr"/>
            <a:r>
              <a:rPr lang="en-ES" sz="3600" dirty="0"/>
              <a:t>Introduces small parameter</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81A828-15F4-7F96-3FD4-B663BC654832}"/>
                  </a:ext>
                </a:extLst>
              </p:cNvPr>
              <p:cNvSpPr txBox="1"/>
              <p:nvPr/>
            </p:nvSpPr>
            <p:spPr>
              <a:xfrm>
                <a:off x="7506929" y="3219070"/>
                <a:ext cx="2743200" cy="1066189"/>
              </a:xfrm>
              <a:prstGeom prst="rect">
                <a:avLst/>
              </a:prstGeom>
              <a:noFill/>
            </p:spPr>
            <p:txBody>
              <a:bodyPr wrap="square" lIns="0" tIns="0" rIns="0" bIns="0" rtlCol="0">
                <a:spAutoFit/>
              </a:bodyPr>
              <a:lstStyle/>
              <a:p>
                <a14:m>
                  <m:oMath xmlns:m="http://schemas.openxmlformats.org/officeDocument/2006/math">
                    <m:r>
                      <a:rPr lang="en-ES" sz="3200" i="1" smtClean="0">
                        <a:latin typeface="Cambria Math" panose="02040503050406030204" pitchFamily="18" charset="0"/>
                        <a:ea typeface="Cambria Math" panose="02040503050406030204" pitchFamily="18" charset="0"/>
                      </a:rPr>
                      <m:t>𝛿</m:t>
                    </m:r>
                    <m:r>
                      <a:rPr lang="en-US" sz="3200" b="0" i="1" smtClean="0">
                        <a:latin typeface="Cambria Math" panose="02040503050406030204" pitchFamily="18" charset="0"/>
                        <a:ea typeface="Cambria Math" panose="02040503050406030204" pitchFamily="18" charset="0"/>
                      </a:rPr>
                      <m:t>=</m:t>
                    </m:r>
                  </m:oMath>
                </a14:m>
                <a:r>
                  <a:rPr lang="en-US" sz="3200" dirty="0">
                    <a:ea typeface="Cambria Math" panose="02040503050406030204" pitchFamily="18" charset="0"/>
                  </a:rPr>
                  <a:t> </a:t>
                </a:r>
                <a14:m>
                  <m:oMath xmlns:m="http://schemas.openxmlformats.org/officeDocument/2006/math">
                    <m:f>
                      <m:fPr>
                        <m:ctrlPr>
                          <a:rPr lang="en-US" sz="3200" i="1">
                            <a:latin typeface="Cambria Math" panose="02040503050406030204" pitchFamily="18" charset="0"/>
                            <a:ea typeface="Cambria Math" panose="02040503050406030204" pitchFamily="18" charset="0"/>
                          </a:rPr>
                        </m:ctrlPr>
                      </m:fPr>
                      <m:num>
                        <m:d>
                          <m:dPr>
                            <m:begChr m:val="⟨"/>
                            <m:endChr m:val="⟩"/>
                            <m:ctrlPr>
                              <a:rPr lang="en-US" sz="3200" i="1" smtClean="0">
                                <a:latin typeface="Cambria Math" panose="02040503050406030204" pitchFamily="18" charset="0"/>
                                <a:ea typeface="Cambria Math" panose="02040503050406030204" pitchFamily="18" charset="0"/>
                              </a:rPr>
                            </m:ctrlPr>
                          </m:dPr>
                          <m:e>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e>
                        </m:d>
                      </m:num>
                      <m:den>
                        <m:r>
                          <a:rPr lang="en-US" sz="3200" i="1">
                            <a:latin typeface="Cambria Math" panose="02040503050406030204" pitchFamily="18" charset="0"/>
                            <a:ea typeface="Cambria Math" panose="02040503050406030204" pitchFamily="18" charset="0"/>
                          </a:rPr>
                          <m:t>2</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ea typeface="Cambria Math" panose="02040503050406030204" pitchFamily="18" charset="0"/>
                              </a:rPr>
                              <m:t>𝛼</m:t>
                            </m:r>
                          </m:sub>
                        </m:sSub>
                      </m:den>
                    </m:f>
                  </m:oMath>
                </a14:m>
                <a:endParaRPr lang="en-ES" sz="3200" dirty="0"/>
              </a:p>
            </p:txBody>
          </p:sp>
        </mc:Choice>
        <mc:Fallback xmlns="">
          <p:sp>
            <p:nvSpPr>
              <p:cNvPr id="12" name="TextBox 11">
                <a:extLst>
                  <a:ext uri="{FF2B5EF4-FFF2-40B4-BE49-F238E27FC236}">
                    <a16:creationId xmlns:a16="http://schemas.microsoft.com/office/drawing/2014/main" id="{0E81A828-15F4-7F96-3FD4-B663BC654832}"/>
                  </a:ext>
                </a:extLst>
              </p:cNvPr>
              <p:cNvSpPr txBox="1">
                <a:spLocks noRot="1" noChangeAspect="1" noMove="1" noResize="1" noEditPoints="1" noAdjustHandles="1" noChangeArrowheads="1" noChangeShapeType="1" noTextEdit="1"/>
              </p:cNvSpPr>
              <p:nvPr/>
            </p:nvSpPr>
            <p:spPr>
              <a:xfrm>
                <a:off x="7506929" y="3219070"/>
                <a:ext cx="2743200" cy="1066189"/>
              </a:xfrm>
              <a:prstGeom prst="rect">
                <a:avLst/>
              </a:prstGeom>
              <a:blipFill>
                <a:blip r:embed="rId5"/>
                <a:stretch>
                  <a:fillRect l="-5069" b="-4706"/>
                </a:stretch>
              </a:blipFill>
            </p:spPr>
            <p:txBody>
              <a:bodyPr/>
              <a:lstStyle/>
              <a:p>
                <a:r>
                  <a:rPr lang="en-ES">
                    <a:noFill/>
                  </a:rPr>
                  <a:t> </a:t>
                </a:r>
              </a:p>
            </p:txBody>
          </p:sp>
        </mc:Fallback>
      </mc:AlternateContent>
    </p:spTree>
    <p:extLst>
      <p:ext uri="{BB962C8B-B14F-4D97-AF65-F5344CB8AC3E}">
        <p14:creationId xmlns:p14="http://schemas.microsoft.com/office/powerpoint/2010/main" val="3116288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LSWT</a:t>
            </a:r>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36</a:t>
            </a:fld>
            <a:endParaRPr lang="en-ES" dirty="0"/>
          </a:p>
        </p:txBody>
      </p:sp>
      <p:pic>
        <p:nvPicPr>
          <p:cNvPr id="4" name="Picture 3">
            <a:extLst>
              <a:ext uri="{FF2B5EF4-FFF2-40B4-BE49-F238E27FC236}">
                <a16:creationId xmlns:a16="http://schemas.microsoft.com/office/drawing/2014/main" id="{99031BDA-57D8-C681-2680-A54529FA607A}"/>
              </a:ext>
            </a:extLst>
          </p:cNvPr>
          <p:cNvPicPr>
            <a:picLocks noChangeAspect="1"/>
          </p:cNvPicPr>
          <p:nvPr/>
        </p:nvPicPr>
        <p:blipFill>
          <a:blip r:embed="rId3"/>
          <a:stretch>
            <a:fillRect/>
          </a:stretch>
        </p:blipFill>
        <p:spPr>
          <a:xfrm>
            <a:off x="2209800" y="5091964"/>
            <a:ext cx="7772400" cy="1766036"/>
          </a:xfrm>
          <a:prstGeom prst="rect">
            <a:avLst/>
          </a:prstGeom>
        </p:spPr>
      </p:pic>
      <p:sp>
        <p:nvSpPr>
          <p:cNvPr id="6" name="TextBox 5">
            <a:extLst>
              <a:ext uri="{FF2B5EF4-FFF2-40B4-BE49-F238E27FC236}">
                <a16:creationId xmlns:a16="http://schemas.microsoft.com/office/drawing/2014/main" id="{9385DEB3-38B8-DF96-951A-E137CD4884CA}"/>
              </a:ext>
            </a:extLst>
          </p:cNvPr>
          <p:cNvSpPr txBox="1"/>
          <p:nvPr/>
        </p:nvSpPr>
        <p:spPr>
          <a:xfrm>
            <a:off x="1875437" y="1966384"/>
            <a:ext cx="1354730" cy="646331"/>
          </a:xfrm>
          <a:prstGeom prst="rect">
            <a:avLst/>
          </a:prstGeom>
          <a:noFill/>
        </p:spPr>
        <p:txBody>
          <a:bodyPr wrap="none" rtlCol="0">
            <a:spAutoFit/>
          </a:bodyPr>
          <a:lstStyle/>
          <a:p>
            <a:r>
              <a:rPr lang="en-ES" sz="3600" dirty="0"/>
              <a:t>Step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66AB90-8C6D-F361-7302-FEB3A620DF83}"/>
                  </a:ext>
                </a:extLst>
              </p:cNvPr>
              <p:cNvSpPr txBox="1"/>
              <p:nvPr/>
            </p:nvSpPr>
            <p:spPr>
              <a:xfrm>
                <a:off x="297631" y="2797970"/>
                <a:ext cx="4510343" cy="613117"/>
              </a:xfrm>
              <a:prstGeom prst="rect">
                <a:avLst/>
              </a:prstGeom>
              <a:noFill/>
            </p:spPr>
            <p:txBody>
              <a:bodyPr wrap="square" lIns="0" tIns="0" rIns="0" bIns="0" rtlCol="0">
                <a:spAutoFit/>
              </a:bodyPr>
              <a:lstStyle/>
              <a:p>
                <a14:m>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sSub>
                      <m:sSubPr>
                        <m:ctrlPr>
                          <a:rPr lang="en-US" sz="3200" i="1">
                            <a:latin typeface="Cambria Math" panose="02040503050406030204" pitchFamily="18" charset="0"/>
                          </a:rPr>
                        </m:ctrlPr>
                      </m:sSubPr>
                      <m:e>
                        <m:r>
                          <a:rPr lang="en-US" sz="3200" i="1">
                            <a:latin typeface="Cambria Math" panose="02040503050406030204" pitchFamily="18" charset="0"/>
                          </a:rPr>
                          <m:t>,</m:t>
                        </m:r>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r>
                      <a:rPr lang="en-ES" sz="3200" i="1">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d>
                      <m:dPr>
                        <m:ctrlPr>
                          <a:rPr lang="en-US" sz="3200" i="1">
                            <a:latin typeface="Cambria Math" panose="02040503050406030204" pitchFamily="18" charset="0"/>
                          </a:rPr>
                        </m:ctrlPr>
                      </m:dPr>
                      <m:e>
                        <m:r>
                          <a:rPr lang="en-US" sz="3200" b="1" i="1">
                            <a:latin typeface="Cambria Math" panose="02040503050406030204" pitchFamily="18" charset="0"/>
                          </a:rPr>
                          <m:t>𝒌</m:t>
                        </m:r>
                      </m:e>
                    </m:d>
                  </m:oMath>
                </a14:m>
                <a:r>
                  <a:rPr lang="en-ES" sz="3200"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𝛼</m:t>
                        </m:r>
                      </m:sub>
                    </m:sSub>
                    <m:d>
                      <m:dPr>
                        <m:ctrlPr>
                          <a:rPr lang="en-US" sz="3200" i="1">
                            <a:latin typeface="Cambria Math" panose="02040503050406030204" pitchFamily="18" charset="0"/>
                          </a:rPr>
                        </m:ctrlPr>
                      </m:dPr>
                      <m:e>
                        <m:r>
                          <a:rPr lang="en-US" sz="3200" b="1" i="1">
                            <a:latin typeface="Cambria Math" panose="02040503050406030204" pitchFamily="18" charset="0"/>
                          </a:rPr>
                          <m:t>𝒌</m:t>
                        </m:r>
                      </m:e>
                    </m:d>
                  </m:oMath>
                </a14:m>
                <a:endParaRPr lang="en-ES" sz="3200" dirty="0"/>
              </a:p>
            </p:txBody>
          </p:sp>
        </mc:Choice>
        <mc:Fallback xmlns="">
          <p:sp>
            <p:nvSpPr>
              <p:cNvPr id="8" name="TextBox 7">
                <a:extLst>
                  <a:ext uri="{FF2B5EF4-FFF2-40B4-BE49-F238E27FC236}">
                    <a16:creationId xmlns:a16="http://schemas.microsoft.com/office/drawing/2014/main" id="{4066AB90-8C6D-F361-7302-FEB3A620DF83}"/>
                  </a:ext>
                </a:extLst>
              </p:cNvPr>
              <p:cNvSpPr txBox="1">
                <a:spLocks noRot="1" noChangeAspect="1" noMove="1" noResize="1" noEditPoints="1" noAdjustHandles="1" noChangeArrowheads="1" noChangeShapeType="1" noTextEdit="1"/>
              </p:cNvSpPr>
              <p:nvPr/>
            </p:nvSpPr>
            <p:spPr>
              <a:xfrm>
                <a:off x="297631" y="2797970"/>
                <a:ext cx="4510343" cy="613117"/>
              </a:xfrm>
              <a:prstGeom prst="rect">
                <a:avLst/>
              </a:prstGeom>
              <a:blipFill>
                <a:blip r:embed="rId4"/>
                <a:stretch>
                  <a:fillRect l="-2247" t="-8163" b="-30612"/>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A5F0B9-D8A1-3855-6D33-D1BB365B748C}"/>
                  </a:ext>
                </a:extLst>
              </p:cNvPr>
              <p:cNvSpPr txBox="1"/>
              <p:nvPr/>
            </p:nvSpPr>
            <p:spPr>
              <a:xfrm>
                <a:off x="6096000" y="1415655"/>
                <a:ext cx="4837470" cy="119468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ad>
                            <m:radPr>
                              <m:degHide m:val="on"/>
                              <m:ctrlPr>
                                <a:rPr lang="en-US" sz="3200" b="0" i="1" smtClean="0">
                                  <a:latin typeface="Cambria Math" panose="02040503050406030204" pitchFamily="18" charset="0"/>
                                </a:rPr>
                              </m:ctrlPr>
                            </m:radPr>
                            <m:deg/>
                            <m:e>
                              <m:r>
                                <a:rPr lang="en-US" sz="3200" b="0" i="1" smtClean="0">
                                  <a:latin typeface="Cambria Math" panose="02040503050406030204" pitchFamily="18" charset="0"/>
                                </a:rPr>
                                <m:t>𝑁</m:t>
                              </m:r>
                            </m:e>
                          </m:rad>
                        </m:den>
                      </m:f>
                      <m:nary>
                        <m:naryPr>
                          <m:chr m:val="∑"/>
                          <m:supHide m:val="on"/>
                          <m:ctrlPr>
                            <a:rPr lang="en-US" sz="3200" b="0" i="1" smtClean="0">
                              <a:latin typeface="Cambria Math" panose="02040503050406030204" pitchFamily="18" charset="0"/>
                            </a:rPr>
                          </m:ctrlPr>
                        </m:naryPr>
                        <m:sub>
                          <m:r>
                            <m:rPr>
                              <m:brk m:alnAt="7"/>
                            </m:rPr>
                            <a:rPr lang="en-US" sz="3200" b="1" i="1" smtClean="0">
                              <a:latin typeface="Cambria Math" panose="02040503050406030204" pitchFamily="18" charset="0"/>
                            </a:rPr>
                            <m:t>𝒌</m:t>
                          </m:r>
                        </m:sub>
                        <m:sup/>
                        <m:e>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𝑖</m:t>
                              </m:r>
                              <m:r>
                                <a:rPr lang="en-US" sz="3200" b="1" i="1" smtClean="0">
                                  <a:latin typeface="Cambria Math" panose="02040503050406030204" pitchFamily="18" charset="0"/>
                                </a:rPr>
                                <m:t>𝒌</m:t>
                              </m:r>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1" i="1" smtClean="0">
                                      <a:latin typeface="Cambria Math" panose="02040503050406030204" pitchFamily="18" charset="0"/>
                                      <a:ea typeface="Cambria Math" panose="02040503050406030204" pitchFamily="18" charset="0"/>
                                    </a:rPr>
                                    <m:t>𝒓</m:t>
                                  </m:r>
                                </m:e>
                                <m:sub>
                                  <m:r>
                                    <a:rPr lang="en-US" sz="3200" b="0" i="1" smtClean="0">
                                      <a:latin typeface="Cambria Math" panose="02040503050406030204" pitchFamily="18" charset="0"/>
                                      <a:ea typeface="Cambria Math" panose="02040503050406030204" pitchFamily="18" charset="0"/>
                                    </a:rPr>
                                    <m:t>𝜇</m:t>
                                  </m:r>
                                </m:sub>
                              </m:sSub>
                            </m:sup>
                          </m:s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𝑎</m:t>
                              </m:r>
                            </m:e>
                            <m:sub>
                              <m:r>
                                <a:rPr lang="en-US" sz="3200" b="0" i="1" smtClean="0">
                                  <a:latin typeface="Cambria Math" panose="02040503050406030204" pitchFamily="18" charset="0"/>
                                  <a:ea typeface="Cambria Math" panose="02040503050406030204" pitchFamily="18" charset="0"/>
                                </a:rPr>
                                <m:t>𝛼</m:t>
                              </m:r>
                            </m:sub>
                          </m:sSub>
                          <m:d>
                            <m:dPr>
                              <m:ctrlPr>
                                <a:rPr lang="en-US" sz="3200" b="0" i="1" smtClean="0">
                                  <a:latin typeface="Cambria Math" panose="02040503050406030204" pitchFamily="18" charset="0"/>
                                </a:rPr>
                              </m:ctrlPr>
                            </m:dPr>
                            <m:e>
                              <m:r>
                                <a:rPr lang="en-US" sz="3200" b="1" i="1" smtClean="0">
                                  <a:latin typeface="Cambria Math" panose="02040503050406030204" pitchFamily="18" charset="0"/>
                                </a:rPr>
                                <m:t>𝒌</m:t>
                              </m:r>
                            </m:e>
                          </m:d>
                        </m:e>
                      </m:nary>
                    </m:oMath>
                  </m:oMathPara>
                </a14:m>
                <a:endParaRPr lang="en-ES" sz="3200" dirty="0"/>
              </a:p>
            </p:txBody>
          </p:sp>
        </mc:Choice>
        <mc:Fallback xmlns="">
          <p:sp>
            <p:nvSpPr>
              <p:cNvPr id="7" name="TextBox 6">
                <a:extLst>
                  <a:ext uri="{FF2B5EF4-FFF2-40B4-BE49-F238E27FC236}">
                    <a16:creationId xmlns:a16="http://schemas.microsoft.com/office/drawing/2014/main" id="{36A5F0B9-D8A1-3855-6D33-D1BB365B748C}"/>
                  </a:ext>
                </a:extLst>
              </p:cNvPr>
              <p:cNvSpPr txBox="1">
                <a:spLocks noRot="1" noChangeAspect="1" noMove="1" noResize="1" noEditPoints="1" noAdjustHandles="1" noChangeArrowheads="1" noChangeShapeType="1" noTextEdit="1"/>
              </p:cNvSpPr>
              <p:nvPr/>
            </p:nvSpPr>
            <p:spPr>
              <a:xfrm>
                <a:off x="6096000" y="1415655"/>
                <a:ext cx="4837470" cy="1194686"/>
              </a:xfrm>
              <a:prstGeom prst="rect">
                <a:avLst/>
              </a:prstGeom>
              <a:blipFill>
                <a:blip r:embed="rId5"/>
                <a:stretch>
                  <a:fillRect l="-2094" t="-147368" b="-203158"/>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DE14DC-CCFA-9AAF-93CC-B1955B34ED50}"/>
                  </a:ext>
                </a:extLst>
              </p:cNvPr>
              <p:cNvSpPr txBox="1"/>
              <p:nvPr/>
            </p:nvSpPr>
            <p:spPr>
              <a:xfrm>
                <a:off x="6096000" y="2828654"/>
                <a:ext cx="4837470" cy="119468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ad>
                            <m:radPr>
                              <m:degHide m:val="on"/>
                              <m:ctrlPr>
                                <a:rPr lang="en-US" sz="3200" b="0" i="1" smtClean="0">
                                  <a:latin typeface="Cambria Math" panose="02040503050406030204" pitchFamily="18" charset="0"/>
                                </a:rPr>
                              </m:ctrlPr>
                            </m:radPr>
                            <m:deg/>
                            <m:e>
                              <m:r>
                                <a:rPr lang="en-US" sz="3200" b="0" i="1" smtClean="0">
                                  <a:latin typeface="Cambria Math" panose="02040503050406030204" pitchFamily="18" charset="0"/>
                                </a:rPr>
                                <m:t>𝑁</m:t>
                              </m:r>
                            </m:e>
                          </m:rad>
                        </m:den>
                      </m:f>
                      <m:nary>
                        <m:naryPr>
                          <m:chr m:val="∑"/>
                          <m:supHide m:val="on"/>
                          <m:ctrlPr>
                            <a:rPr lang="en-US" sz="3200" b="0" i="1" smtClean="0">
                              <a:latin typeface="Cambria Math" panose="02040503050406030204" pitchFamily="18" charset="0"/>
                            </a:rPr>
                          </m:ctrlPr>
                        </m:naryPr>
                        <m:sub>
                          <m:r>
                            <m:rPr>
                              <m:brk m:alnAt="7"/>
                            </m:rPr>
                            <a:rPr lang="en-US" sz="3200" b="1" i="1" smtClean="0">
                              <a:latin typeface="Cambria Math" panose="02040503050406030204" pitchFamily="18" charset="0"/>
                            </a:rPr>
                            <m:t>𝒌</m:t>
                          </m:r>
                        </m:sub>
                        <m:sup/>
                        <m:e>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1" i="1" smtClean="0">
                                  <a:latin typeface="Cambria Math" panose="02040503050406030204" pitchFamily="18" charset="0"/>
                                </a:rPr>
                                <m:t>𝒌</m:t>
                              </m:r>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1" i="1" smtClean="0">
                                      <a:latin typeface="Cambria Math" panose="02040503050406030204" pitchFamily="18" charset="0"/>
                                      <a:ea typeface="Cambria Math" panose="02040503050406030204" pitchFamily="18" charset="0"/>
                                    </a:rPr>
                                    <m:t>𝒓</m:t>
                                  </m:r>
                                </m:e>
                                <m:sub>
                                  <m:r>
                                    <a:rPr lang="en-US" sz="3200" b="0" i="1" smtClean="0">
                                      <a:latin typeface="Cambria Math" panose="02040503050406030204" pitchFamily="18" charset="0"/>
                                      <a:ea typeface="Cambria Math" panose="02040503050406030204" pitchFamily="18" charset="0"/>
                                    </a:rPr>
                                    <m:t>𝜇</m:t>
                                  </m:r>
                                </m:sub>
                              </m:sSub>
                            </m:sup>
                          </m:sSup>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𝑎</m:t>
                              </m:r>
                            </m:e>
                            <m:sub>
                              <m:r>
                                <a:rPr lang="en-US" sz="3200" b="0" i="1" smtClean="0">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d>
                            <m:dPr>
                              <m:ctrlPr>
                                <a:rPr lang="en-US" sz="3200" b="0" i="1" smtClean="0">
                                  <a:latin typeface="Cambria Math" panose="02040503050406030204" pitchFamily="18" charset="0"/>
                                </a:rPr>
                              </m:ctrlPr>
                            </m:dPr>
                            <m:e>
                              <m:r>
                                <a:rPr lang="en-US" sz="3200" b="1" i="1" smtClean="0">
                                  <a:latin typeface="Cambria Math" panose="02040503050406030204" pitchFamily="18" charset="0"/>
                                </a:rPr>
                                <m:t>𝒌</m:t>
                              </m:r>
                            </m:e>
                          </m:d>
                        </m:e>
                      </m:nary>
                    </m:oMath>
                  </m:oMathPara>
                </a14:m>
                <a:endParaRPr lang="en-ES" sz="3200" dirty="0"/>
              </a:p>
            </p:txBody>
          </p:sp>
        </mc:Choice>
        <mc:Fallback xmlns="">
          <p:sp>
            <p:nvSpPr>
              <p:cNvPr id="9" name="TextBox 8">
                <a:extLst>
                  <a:ext uri="{FF2B5EF4-FFF2-40B4-BE49-F238E27FC236}">
                    <a16:creationId xmlns:a16="http://schemas.microsoft.com/office/drawing/2014/main" id="{C8DE14DC-CCFA-9AAF-93CC-B1955B34ED50}"/>
                  </a:ext>
                </a:extLst>
              </p:cNvPr>
              <p:cNvSpPr txBox="1">
                <a:spLocks noRot="1" noChangeAspect="1" noMove="1" noResize="1" noEditPoints="1" noAdjustHandles="1" noChangeArrowheads="1" noChangeShapeType="1" noTextEdit="1"/>
              </p:cNvSpPr>
              <p:nvPr/>
            </p:nvSpPr>
            <p:spPr>
              <a:xfrm>
                <a:off x="6096000" y="2828654"/>
                <a:ext cx="4837470" cy="1194686"/>
              </a:xfrm>
              <a:prstGeom prst="rect">
                <a:avLst/>
              </a:prstGeom>
              <a:blipFill>
                <a:blip r:embed="rId6"/>
                <a:stretch>
                  <a:fillRect l="-2094" t="-147368" b="-203158"/>
                </a:stretch>
              </a:blipFill>
            </p:spPr>
            <p:txBody>
              <a:bodyPr/>
              <a:lstStyle/>
              <a:p>
                <a:r>
                  <a:rPr lang="en-ES">
                    <a:noFill/>
                  </a:rPr>
                  <a:t> </a:t>
                </a:r>
              </a:p>
            </p:txBody>
          </p:sp>
        </mc:Fallback>
      </mc:AlternateContent>
    </p:spTree>
    <p:extLst>
      <p:ext uri="{BB962C8B-B14F-4D97-AF65-F5344CB8AC3E}">
        <p14:creationId xmlns:p14="http://schemas.microsoft.com/office/powerpoint/2010/main" val="2306578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37</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p:pic>
        <p:nvPicPr>
          <p:cNvPr id="11" name="Picture 10">
            <a:extLst>
              <a:ext uri="{FF2B5EF4-FFF2-40B4-BE49-F238E27FC236}">
                <a16:creationId xmlns:a16="http://schemas.microsoft.com/office/drawing/2014/main" id="{185799AA-5D43-E418-D594-E63E4B7B5C29}"/>
              </a:ext>
            </a:extLst>
          </p:cNvPr>
          <p:cNvPicPr>
            <a:picLocks noChangeAspect="1"/>
          </p:cNvPicPr>
          <p:nvPr/>
        </p:nvPicPr>
        <p:blipFill>
          <a:blip r:embed="rId3">
            <a:alphaModFix amt="50000"/>
          </a:blip>
          <a:stretch>
            <a:fillRect/>
          </a:stretch>
        </p:blipFill>
        <p:spPr>
          <a:xfrm>
            <a:off x="0" y="-1"/>
            <a:ext cx="12192000" cy="6858002"/>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ED0C4D-498F-4401-F75E-ED5F2A253DFD}"/>
                  </a:ext>
                </a:extLst>
              </p:cNvPr>
              <p:cNvSpPr txBox="1"/>
              <p:nvPr/>
            </p:nvSpPr>
            <p:spPr>
              <a:xfrm>
                <a:off x="5274524" y="3735652"/>
                <a:ext cx="62549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1</m:t>
                      </m:r>
                    </m:oMath>
                  </m:oMathPara>
                </a14:m>
                <a:endParaRPr lang="en-ES" sz="4400" dirty="0"/>
              </a:p>
            </p:txBody>
          </p:sp>
        </mc:Choice>
        <mc:Fallback xmlns="">
          <p:sp>
            <p:nvSpPr>
              <p:cNvPr id="14" name="TextBox 13">
                <a:extLst>
                  <a:ext uri="{FF2B5EF4-FFF2-40B4-BE49-F238E27FC236}">
                    <a16:creationId xmlns:a16="http://schemas.microsoft.com/office/drawing/2014/main" id="{79ED0C4D-498F-4401-F75E-ED5F2A253DFD}"/>
                  </a:ext>
                </a:extLst>
              </p:cNvPr>
              <p:cNvSpPr txBox="1">
                <a:spLocks noRot="1" noChangeAspect="1" noMove="1" noResize="1" noEditPoints="1" noAdjustHandles="1" noChangeArrowheads="1" noChangeShapeType="1" noTextEdit="1"/>
              </p:cNvSpPr>
              <p:nvPr/>
            </p:nvSpPr>
            <p:spPr>
              <a:xfrm>
                <a:off x="5274524" y="3735652"/>
                <a:ext cx="625492" cy="769441"/>
              </a:xfrm>
              <a:prstGeom prst="rect">
                <a:avLst/>
              </a:prstGeom>
              <a:blipFill>
                <a:blip r:embed="rId4"/>
                <a:stretch>
                  <a:fillRect l="-6000" r="-6000"/>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5FAE1A3-8CD0-DB4B-8367-0BE07A5A8EE0}"/>
                  </a:ext>
                </a:extLst>
              </p:cNvPr>
              <p:cNvSpPr txBox="1"/>
              <p:nvPr/>
            </p:nvSpPr>
            <p:spPr>
              <a:xfrm>
                <a:off x="3472811" y="3044279"/>
                <a:ext cx="62549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2</m:t>
                      </m:r>
                    </m:oMath>
                  </m:oMathPara>
                </a14:m>
                <a:endParaRPr lang="en-ES" sz="4400" dirty="0"/>
              </a:p>
            </p:txBody>
          </p:sp>
        </mc:Choice>
        <mc:Fallback xmlns="">
          <p:sp>
            <p:nvSpPr>
              <p:cNvPr id="15" name="TextBox 14">
                <a:extLst>
                  <a:ext uri="{FF2B5EF4-FFF2-40B4-BE49-F238E27FC236}">
                    <a16:creationId xmlns:a16="http://schemas.microsoft.com/office/drawing/2014/main" id="{05FAE1A3-8CD0-DB4B-8367-0BE07A5A8EE0}"/>
                  </a:ext>
                </a:extLst>
              </p:cNvPr>
              <p:cNvSpPr txBox="1">
                <a:spLocks noRot="1" noChangeAspect="1" noMove="1" noResize="1" noEditPoints="1" noAdjustHandles="1" noChangeArrowheads="1" noChangeShapeType="1" noTextEdit="1"/>
              </p:cNvSpPr>
              <p:nvPr/>
            </p:nvSpPr>
            <p:spPr>
              <a:xfrm>
                <a:off x="3472811" y="3044279"/>
                <a:ext cx="625492" cy="769441"/>
              </a:xfrm>
              <a:prstGeom prst="rect">
                <a:avLst/>
              </a:prstGeom>
              <a:blipFill>
                <a:blip r:embed="rId5"/>
                <a:stretch>
                  <a:fillRect l="-6000" r="-6000"/>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3149483" y="688718"/>
                <a:ext cx="3513526" cy="1815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𝑎</m:t>
                          </m:r>
                        </m:e>
                        <m:sub>
                          <m:r>
                            <a:rPr lang="en-US" sz="9600" b="0" i="1" smtClean="0">
                              <a:latin typeface="Cambria Math" panose="02040503050406030204" pitchFamily="18" charset="0"/>
                              <a:ea typeface="Cambria Math" panose="02040503050406030204" pitchFamily="18" charset="0"/>
                            </a:rPr>
                            <m:t>1</m:t>
                          </m:r>
                        </m:sub>
                        <m:sup>
                          <m:r>
                            <a:rPr lang="en-ES" sz="9600" i="1" smtClean="0">
                              <a:latin typeface="Cambria Math" panose="02040503050406030204" pitchFamily="18" charset="0"/>
                              <a:ea typeface="Cambria Math" panose="02040503050406030204" pitchFamily="18" charset="0"/>
                            </a:rPr>
                            <m:t>†</m:t>
                          </m:r>
                        </m:sup>
                      </m:sSubSup>
                      <m:r>
                        <a:rPr lang="en-US" sz="9600" b="0" i="1" smtClean="0">
                          <a:latin typeface="Cambria Math" panose="02040503050406030204" pitchFamily="18" charset="0"/>
                        </a:rPr>
                        <m:t>(</m:t>
                      </m:r>
                      <m:r>
                        <a:rPr lang="en-US" sz="9600" b="1" i="1" smtClean="0">
                          <a:latin typeface="Cambria Math" panose="02040503050406030204" pitchFamily="18" charset="0"/>
                        </a:rPr>
                        <m:t>𝟎</m:t>
                      </m:r>
                      <m:r>
                        <a:rPr lang="en-US" sz="9600" b="0" i="1" smtClean="0">
                          <a:latin typeface="Cambria Math" panose="02040503050406030204" pitchFamily="18" charset="0"/>
                        </a:rPr>
                        <m:t>)</m:t>
                      </m:r>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3149483" y="688718"/>
                <a:ext cx="3513526" cy="1815177"/>
              </a:xfrm>
              <a:prstGeom prst="rect">
                <a:avLst/>
              </a:prstGeom>
              <a:blipFill>
                <a:blip r:embed="rId6"/>
                <a:stretch>
                  <a:fillRect l="-1439" r="-8993" b="-23611"/>
                </a:stretch>
              </a:blipFill>
            </p:spPr>
            <p:txBody>
              <a:bodyPr/>
              <a:lstStyle/>
              <a:p>
                <a:r>
                  <a:rPr lang="en-ES">
                    <a:noFill/>
                  </a:rPr>
                  <a:t> </a:t>
                </a:r>
              </a:p>
            </p:txBody>
          </p:sp>
        </mc:Fallback>
      </mc:AlternateContent>
      <p:sp>
        <p:nvSpPr>
          <p:cNvPr id="3" name="TextBox 2">
            <a:extLst>
              <a:ext uri="{FF2B5EF4-FFF2-40B4-BE49-F238E27FC236}">
                <a16:creationId xmlns:a16="http://schemas.microsoft.com/office/drawing/2014/main" id="{7E6DBE62-C257-2E8A-F1CF-433EEE318BD6}"/>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2652108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38</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p:pic>
        <p:nvPicPr>
          <p:cNvPr id="11" name="Picture 10">
            <a:extLst>
              <a:ext uri="{FF2B5EF4-FFF2-40B4-BE49-F238E27FC236}">
                <a16:creationId xmlns:a16="http://schemas.microsoft.com/office/drawing/2014/main" id="{185799AA-5D43-E418-D594-E63E4B7B5C29}"/>
              </a:ext>
            </a:extLst>
          </p:cNvPr>
          <p:cNvPicPr>
            <a:picLocks noChangeAspect="1"/>
          </p:cNvPicPr>
          <p:nvPr/>
        </p:nvPicPr>
        <p:blipFill>
          <a:blip r:embed="rId3">
            <a:alphaModFix amt="50000"/>
          </a:blip>
          <a:stretch>
            <a:fillRect/>
          </a:stretch>
        </p:blipFill>
        <p:spPr>
          <a:xfrm>
            <a:off x="0" y="-1"/>
            <a:ext cx="12192000" cy="685800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4339237" y="1926968"/>
                <a:ext cx="3513526" cy="1815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𝑎</m:t>
                          </m:r>
                        </m:e>
                        <m:sub>
                          <m:r>
                            <a:rPr lang="en-US" sz="9600" b="0" i="1" smtClean="0">
                              <a:latin typeface="Cambria Math" panose="02040503050406030204" pitchFamily="18" charset="0"/>
                              <a:ea typeface="Cambria Math" panose="02040503050406030204" pitchFamily="18" charset="0"/>
                            </a:rPr>
                            <m:t>1</m:t>
                          </m:r>
                        </m:sub>
                        <m:sup>
                          <m:r>
                            <a:rPr lang="en-ES" sz="9600" i="1" smtClean="0">
                              <a:latin typeface="Cambria Math" panose="02040503050406030204" pitchFamily="18" charset="0"/>
                              <a:ea typeface="Cambria Math" panose="02040503050406030204" pitchFamily="18" charset="0"/>
                            </a:rPr>
                            <m:t>†</m:t>
                          </m:r>
                        </m:sup>
                      </m:sSubSup>
                      <m:r>
                        <a:rPr lang="en-US" sz="9600" b="0" i="1" smtClean="0">
                          <a:latin typeface="Cambria Math" panose="02040503050406030204" pitchFamily="18" charset="0"/>
                        </a:rPr>
                        <m:t>(</m:t>
                      </m:r>
                      <m:r>
                        <a:rPr lang="en-US" sz="9600" b="1" i="1" smtClean="0">
                          <a:latin typeface="Cambria Math" panose="02040503050406030204" pitchFamily="18" charset="0"/>
                        </a:rPr>
                        <m:t>𝟎</m:t>
                      </m:r>
                      <m:r>
                        <a:rPr lang="en-US" sz="9600" b="0" i="1" smtClean="0">
                          <a:latin typeface="Cambria Math" panose="02040503050406030204" pitchFamily="18" charset="0"/>
                        </a:rPr>
                        <m:t>)</m:t>
                      </m:r>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4339237" y="1926968"/>
                <a:ext cx="3513526" cy="1815177"/>
              </a:xfrm>
              <a:prstGeom prst="rect">
                <a:avLst/>
              </a:prstGeom>
              <a:blipFill>
                <a:blip r:embed="rId4"/>
                <a:stretch>
                  <a:fillRect l="-1439" r="-8993" b="-24306"/>
                </a:stretch>
              </a:blipFill>
            </p:spPr>
            <p:txBody>
              <a:bodyPr/>
              <a:lstStyle/>
              <a:p>
                <a:r>
                  <a:rPr lang="en-ES">
                    <a:noFill/>
                  </a:rPr>
                  <a:t> </a:t>
                </a:r>
              </a:p>
            </p:txBody>
          </p:sp>
        </mc:Fallback>
      </mc:AlternateContent>
      <p:sp>
        <p:nvSpPr>
          <p:cNvPr id="3" name="TextBox 2">
            <a:extLst>
              <a:ext uri="{FF2B5EF4-FFF2-40B4-BE49-F238E27FC236}">
                <a16:creationId xmlns:a16="http://schemas.microsoft.com/office/drawing/2014/main" id="{17C215A9-D313-98B5-4923-EE2F2FBDA87C}"/>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1223788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39</a:t>
            </a:fld>
            <a:endParaRPr lang="en-ES" dirty="0"/>
          </a:p>
        </p:txBody>
      </p:sp>
      <p:pic>
        <p:nvPicPr>
          <p:cNvPr id="7" name="collective-atoms">
            <a:hlinkClick r:id="" action="ppaction://media"/>
            <a:extLst>
              <a:ext uri="{FF2B5EF4-FFF2-40B4-BE49-F238E27FC236}">
                <a16:creationId xmlns:a16="http://schemas.microsoft.com/office/drawing/2014/main" id="{53391372-CB63-EA00-59D8-E36106B0E4D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700" y="1588"/>
            <a:ext cx="12192000" cy="6858000"/>
          </a:xfrm>
          <a:prstGeom prst="rect">
            <a:avLst/>
          </a:prstGeom>
        </p:spPr>
      </p:pic>
      <p:sp>
        <p:nvSpPr>
          <p:cNvPr id="2" name="TextBox 1">
            <a:extLst>
              <a:ext uri="{FF2B5EF4-FFF2-40B4-BE49-F238E27FC236}">
                <a16:creationId xmlns:a16="http://schemas.microsoft.com/office/drawing/2014/main" id="{2BC6F777-5A15-3950-6700-447D00B54DC9}"/>
              </a:ext>
            </a:extLst>
          </p:cNvPr>
          <p:cNvSpPr txBox="1"/>
          <p:nvPr/>
        </p:nvSpPr>
        <p:spPr>
          <a:xfrm>
            <a:off x="0" y="6490771"/>
            <a:ext cx="3748590"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Animation by Andrey Rybakov</a:t>
            </a:r>
            <a:endParaRPr lang="en-ES" dirty="0">
              <a:solidFill>
                <a:schemeClr val="bg1">
                  <a:lumMod val="85000"/>
                </a:schemeClr>
              </a:solidFill>
            </a:endParaRPr>
          </a:p>
        </p:txBody>
      </p:sp>
    </p:spTree>
    <p:extLst>
      <p:ext uri="{BB962C8B-B14F-4D97-AF65-F5344CB8AC3E}">
        <p14:creationId xmlns:p14="http://schemas.microsoft.com/office/powerpoint/2010/main" val="19257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4</a:t>
            </a:fld>
            <a:endParaRPr lang="en-ES" dirty="0"/>
          </a:p>
        </p:txBody>
      </p:sp>
      <p:sp>
        <p:nvSpPr>
          <p:cNvPr id="2" name="Title 1">
            <a:extLst>
              <a:ext uri="{FF2B5EF4-FFF2-40B4-BE49-F238E27FC236}">
                <a16:creationId xmlns:a16="http://schemas.microsoft.com/office/drawing/2014/main" id="{0B7CA33B-09F2-5C11-7179-0AFF7098CD76}"/>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W</a:t>
            </a:r>
            <a:r>
              <a:rPr lang="en-GB" sz="4400" dirty="0">
                <a:latin typeface="+mn-lt"/>
              </a:rPr>
              <a:t>ha</a:t>
            </a:r>
            <a:r>
              <a:rPr lang="en-ES" sz="4400" dirty="0">
                <a:latin typeface="+mn-lt"/>
              </a:rPr>
              <a:t>t is magnopy about?</a:t>
            </a:r>
          </a:p>
        </p:txBody>
      </p:sp>
      <p:sp>
        <p:nvSpPr>
          <p:cNvPr id="4" name="TextBox 3">
            <a:extLst>
              <a:ext uri="{FF2B5EF4-FFF2-40B4-BE49-F238E27FC236}">
                <a16:creationId xmlns:a16="http://schemas.microsoft.com/office/drawing/2014/main" id="{137236A0-AAC6-9BF6-4084-3C639E00A45F}"/>
              </a:ext>
            </a:extLst>
          </p:cNvPr>
          <p:cNvSpPr txBox="1"/>
          <p:nvPr/>
        </p:nvSpPr>
        <p:spPr>
          <a:xfrm>
            <a:off x="4938247" y="3094787"/>
            <a:ext cx="2315506" cy="720000"/>
          </a:xfrm>
          <a:prstGeom prst="rect">
            <a:avLst/>
          </a:prstGeom>
          <a:noFill/>
        </p:spPr>
        <p:txBody>
          <a:bodyPr wrap="none" rtlCol="0">
            <a:spAutoFit/>
          </a:bodyPr>
          <a:lstStyle/>
          <a:p>
            <a:r>
              <a:rPr lang="en-ES" sz="4400" dirty="0"/>
              <a:t>magnopy</a:t>
            </a:r>
          </a:p>
        </p:txBody>
      </p:sp>
      <p:sp>
        <p:nvSpPr>
          <p:cNvPr id="7" name="TextBox 6">
            <a:extLst>
              <a:ext uri="{FF2B5EF4-FFF2-40B4-BE49-F238E27FC236}">
                <a16:creationId xmlns:a16="http://schemas.microsoft.com/office/drawing/2014/main" id="{C335008A-AA02-154C-1C94-DD6D44118B09}"/>
              </a:ext>
            </a:extLst>
          </p:cNvPr>
          <p:cNvSpPr txBox="1"/>
          <p:nvPr/>
        </p:nvSpPr>
        <p:spPr>
          <a:xfrm>
            <a:off x="4599789" y="1004119"/>
            <a:ext cx="2992422" cy="1446550"/>
          </a:xfrm>
          <a:prstGeom prst="rect">
            <a:avLst/>
          </a:prstGeom>
          <a:noFill/>
        </p:spPr>
        <p:txBody>
          <a:bodyPr wrap="none" rtlCol="0">
            <a:spAutoFit/>
          </a:bodyPr>
          <a:lstStyle/>
          <a:p>
            <a:pPr algn="ctr"/>
            <a:r>
              <a:rPr lang="en-ES" sz="4400" dirty="0"/>
              <a:t>Spin </a:t>
            </a:r>
          </a:p>
          <a:p>
            <a:pPr algn="ctr"/>
            <a:r>
              <a:rPr lang="en-ES" sz="4400" dirty="0"/>
              <a:t>Hamiltonian</a:t>
            </a:r>
          </a:p>
        </p:txBody>
      </p:sp>
      <p:sp>
        <p:nvSpPr>
          <p:cNvPr id="9" name="TextBox 8">
            <a:extLst>
              <a:ext uri="{FF2B5EF4-FFF2-40B4-BE49-F238E27FC236}">
                <a16:creationId xmlns:a16="http://schemas.microsoft.com/office/drawing/2014/main" id="{79C9BD88-323C-29E6-F90E-0D2D6DC0450C}"/>
              </a:ext>
            </a:extLst>
          </p:cNvPr>
          <p:cNvSpPr txBox="1"/>
          <p:nvPr/>
        </p:nvSpPr>
        <p:spPr>
          <a:xfrm>
            <a:off x="8932509" y="3906999"/>
            <a:ext cx="2805127" cy="707886"/>
          </a:xfrm>
          <a:prstGeom prst="rect">
            <a:avLst/>
          </a:prstGeom>
          <a:noFill/>
        </p:spPr>
        <p:txBody>
          <a:bodyPr wrap="none" rtlCol="0">
            <a:spAutoFit/>
          </a:bodyPr>
          <a:lstStyle/>
          <a:p>
            <a:pPr algn="ctr"/>
            <a:r>
              <a:rPr lang="en-ES" sz="4000" dirty="0"/>
              <a:t>Visualization</a:t>
            </a:r>
          </a:p>
        </p:txBody>
      </p:sp>
      <p:cxnSp>
        <p:nvCxnSpPr>
          <p:cNvPr id="11" name="Straight Arrow Connector 10">
            <a:extLst>
              <a:ext uri="{FF2B5EF4-FFF2-40B4-BE49-F238E27FC236}">
                <a16:creationId xmlns:a16="http://schemas.microsoft.com/office/drawing/2014/main" id="{350AD6A8-42E5-D6BA-F755-2ED976402FB9}"/>
              </a:ext>
            </a:extLst>
          </p:cNvPr>
          <p:cNvCxnSpPr>
            <a:cxnSpLocks/>
            <a:stCxn id="7" idx="2"/>
            <a:endCxn id="4" idx="0"/>
          </p:cNvCxnSpPr>
          <p:nvPr/>
        </p:nvCxnSpPr>
        <p:spPr>
          <a:xfrm>
            <a:off x="6096000" y="2450669"/>
            <a:ext cx="0" cy="64411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FA989AA-F226-B2D0-5D83-79E8B75C9819}"/>
              </a:ext>
            </a:extLst>
          </p:cNvPr>
          <p:cNvSpPr txBox="1"/>
          <p:nvPr/>
        </p:nvSpPr>
        <p:spPr>
          <a:xfrm>
            <a:off x="6300346" y="5296477"/>
            <a:ext cx="2895216" cy="1323439"/>
          </a:xfrm>
          <a:prstGeom prst="rect">
            <a:avLst/>
          </a:prstGeom>
          <a:noFill/>
        </p:spPr>
        <p:txBody>
          <a:bodyPr wrap="none" rtlCol="0">
            <a:spAutoFit/>
          </a:bodyPr>
          <a:lstStyle/>
          <a:p>
            <a:pPr algn="ctr"/>
            <a:r>
              <a:rPr lang="en-ES" sz="4000" dirty="0"/>
              <a:t>Ground state</a:t>
            </a:r>
          </a:p>
          <a:p>
            <a:pPr algn="ctr"/>
            <a:r>
              <a:rPr lang="en-ES" sz="4000" dirty="0"/>
              <a:t>minimization</a:t>
            </a:r>
          </a:p>
        </p:txBody>
      </p:sp>
      <p:sp>
        <p:nvSpPr>
          <p:cNvPr id="18" name="TextBox 17">
            <a:extLst>
              <a:ext uri="{FF2B5EF4-FFF2-40B4-BE49-F238E27FC236}">
                <a16:creationId xmlns:a16="http://schemas.microsoft.com/office/drawing/2014/main" id="{2902B54B-9F5F-49F4-A0EC-4882527BFE76}"/>
              </a:ext>
            </a:extLst>
          </p:cNvPr>
          <p:cNvSpPr txBox="1"/>
          <p:nvPr/>
        </p:nvSpPr>
        <p:spPr>
          <a:xfrm>
            <a:off x="3086351" y="5192161"/>
            <a:ext cx="1920718" cy="1323439"/>
          </a:xfrm>
          <a:prstGeom prst="rect">
            <a:avLst/>
          </a:prstGeom>
          <a:noFill/>
        </p:spPr>
        <p:txBody>
          <a:bodyPr wrap="none" rtlCol="0">
            <a:spAutoFit/>
          </a:bodyPr>
          <a:lstStyle/>
          <a:p>
            <a:pPr algn="ctr"/>
            <a:r>
              <a:rPr lang="en-ES" sz="4000" dirty="0"/>
              <a:t>Magnon</a:t>
            </a:r>
          </a:p>
          <a:p>
            <a:pPr algn="ctr"/>
            <a:r>
              <a:rPr lang="en-ES" sz="4000" dirty="0"/>
              <a:t>spectra</a:t>
            </a:r>
          </a:p>
        </p:txBody>
      </p:sp>
      <p:sp>
        <p:nvSpPr>
          <p:cNvPr id="19" name="TextBox 18">
            <a:extLst>
              <a:ext uri="{FF2B5EF4-FFF2-40B4-BE49-F238E27FC236}">
                <a16:creationId xmlns:a16="http://schemas.microsoft.com/office/drawing/2014/main" id="{2B31B6C6-4A2E-6ECF-62A0-2A4C2E5DC300}"/>
              </a:ext>
            </a:extLst>
          </p:cNvPr>
          <p:cNvSpPr txBox="1"/>
          <p:nvPr/>
        </p:nvSpPr>
        <p:spPr>
          <a:xfrm>
            <a:off x="331445" y="2957039"/>
            <a:ext cx="2731645" cy="1938992"/>
          </a:xfrm>
          <a:prstGeom prst="rect">
            <a:avLst/>
          </a:prstGeom>
          <a:noFill/>
        </p:spPr>
        <p:txBody>
          <a:bodyPr wrap="none" rtlCol="0">
            <a:spAutoFit/>
          </a:bodyPr>
          <a:lstStyle/>
          <a:p>
            <a:pPr algn="ctr"/>
            <a:r>
              <a:rPr lang="en-ES" sz="4000" dirty="0"/>
              <a:t>”Linear”</a:t>
            </a:r>
          </a:p>
          <a:p>
            <a:pPr algn="ctr"/>
            <a:r>
              <a:rPr lang="en-ES" sz="4000" dirty="0"/>
              <a:t>magnon </a:t>
            </a:r>
          </a:p>
          <a:p>
            <a:pPr algn="ctr"/>
            <a:r>
              <a:rPr lang="en-ES" sz="4000" dirty="0"/>
              <a:t>Hamiltonian</a:t>
            </a:r>
          </a:p>
        </p:txBody>
      </p:sp>
      <p:cxnSp>
        <p:nvCxnSpPr>
          <p:cNvPr id="20" name="Straight Arrow Connector 19">
            <a:extLst>
              <a:ext uri="{FF2B5EF4-FFF2-40B4-BE49-F238E27FC236}">
                <a16:creationId xmlns:a16="http://schemas.microsoft.com/office/drawing/2014/main" id="{7688C6F7-F2CC-1A2E-0360-E1073A60BBD9}"/>
              </a:ext>
            </a:extLst>
          </p:cNvPr>
          <p:cNvCxnSpPr>
            <a:cxnSpLocks/>
            <a:endCxn id="19" idx="3"/>
          </p:cNvCxnSpPr>
          <p:nvPr/>
        </p:nvCxnSpPr>
        <p:spPr>
          <a:xfrm flipH="1">
            <a:off x="3063090" y="3723671"/>
            <a:ext cx="1536699" cy="2028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F06E436-7700-AD34-B248-3C1AA416C947}"/>
              </a:ext>
            </a:extLst>
          </p:cNvPr>
          <p:cNvCxnSpPr>
            <a:cxnSpLocks/>
          </p:cNvCxnSpPr>
          <p:nvPr/>
        </p:nvCxnSpPr>
        <p:spPr>
          <a:xfrm>
            <a:off x="6900060" y="4260942"/>
            <a:ext cx="733089" cy="9312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F0347017-2A26-F905-9A7D-F7D57615B3B3}"/>
              </a:ext>
            </a:extLst>
          </p:cNvPr>
          <p:cNvCxnSpPr>
            <a:cxnSpLocks/>
          </p:cNvCxnSpPr>
          <p:nvPr/>
        </p:nvCxnSpPr>
        <p:spPr>
          <a:xfrm flipH="1">
            <a:off x="4362450" y="4260942"/>
            <a:ext cx="1238250" cy="7873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46691EE-5545-262C-CA29-30E7742D6A88}"/>
              </a:ext>
            </a:extLst>
          </p:cNvPr>
          <p:cNvCxnSpPr>
            <a:cxnSpLocks/>
          </p:cNvCxnSpPr>
          <p:nvPr/>
        </p:nvCxnSpPr>
        <p:spPr>
          <a:xfrm>
            <a:off x="7592211" y="3723671"/>
            <a:ext cx="1157753" cy="3066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813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LSWT</a:t>
            </a:r>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40</a:t>
            </a:fld>
            <a:endParaRPr lang="en-ES" dirty="0"/>
          </a:p>
        </p:txBody>
      </p:sp>
      <p:sp>
        <p:nvSpPr>
          <p:cNvPr id="6" name="TextBox 5">
            <a:extLst>
              <a:ext uri="{FF2B5EF4-FFF2-40B4-BE49-F238E27FC236}">
                <a16:creationId xmlns:a16="http://schemas.microsoft.com/office/drawing/2014/main" id="{9385DEB3-38B8-DF96-951A-E137CD4884CA}"/>
              </a:ext>
            </a:extLst>
          </p:cNvPr>
          <p:cNvSpPr txBox="1"/>
          <p:nvPr/>
        </p:nvSpPr>
        <p:spPr>
          <a:xfrm>
            <a:off x="5418635" y="1985434"/>
            <a:ext cx="1354730" cy="646331"/>
          </a:xfrm>
          <a:prstGeom prst="rect">
            <a:avLst/>
          </a:prstGeom>
          <a:noFill/>
        </p:spPr>
        <p:txBody>
          <a:bodyPr wrap="none" rtlCol="0">
            <a:spAutoFit/>
          </a:bodyPr>
          <a:lstStyle/>
          <a:p>
            <a:r>
              <a:rPr lang="en-ES" sz="3600" dirty="0"/>
              <a:t>Step 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66AB90-8C6D-F361-7302-FEB3A620DF83}"/>
                  </a:ext>
                </a:extLst>
              </p:cNvPr>
              <p:cNvSpPr txBox="1"/>
              <p:nvPr/>
            </p:nvSpPr>
            <p:spPr>
              <a:xfrm>
                <a:off x="3529781" y="2797970"/>
                <a:ext cx="5132437" cy="5573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d>
                        <m:dPr>
                          <m:ctrlPr>
                            <a:rPr lang="en-US" sz="3200" i="1">
                              <a:latin typeface="Cambria Math" panose="02040503050406030204" pitchFamily="18" charset="0"/>
                            </a:rPr>
                          </m:ctrlPr>
                        </m:dPr>
                        <m:e>
                          <m:r>
                            <a:rPr lang="en-US" sz="3200" b="1" i="1">
                              <a:latin typeface="Cambria Math" panose="02040503050406030204" pitchFamily="18" charset="0"/>
                            </a:rPr>
                            <m:t>𝒌</m:t>
                          </m:r>
                        </m:e>
                      </m:d>
                      <m:r>
                        <m:rPr>
                          <m:nor/>
                        </m:rPr>
                        <a:rPr lang="en-ES" sz="3200" dirty="0"/>
                        <m:t>,</m:t>
                      </m:r>
                      <m:r>
                        <m:rPr>
                          <m:nor/>
                        </m:rPr>
                        <a:rPr lang="en-US" sz="3200" dirty="0"/>
                        <m:t> </m:t>
                      </m:r>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𝛼</m:t>
                          </m:r>
                        </m:sub>
                      </m:sSub>
                      <m:d>
                        <m:dPr>
                          <m:ctrlPr>
                            <a:rPr lang="en-US" sz="3200" i="1">
                              <a:latin typeface="Cambria Math" panose="02040503050406030204" pitchFamily="18" charset="0"/>
                            </a:rPr>
                          </m:ctrlPr>
                        </m:dPr>
                        <m:e>
                          <m:r>
                            <a:rPr lang="en-US" sz="3200" b="1" i="1">
                              <a:latin typeface="Cambria Math" panose="02040503050406030204" pitchFamily="18" charset="0"/>
                            </a:rPr>
                            <m:t>𝒌</m:t>
                          </m:r>
                        </m:e>
                      </m:d>
                      <m:r>
                        <a:rPr lang="en-US" sz="3200" b="0" i="1" smtClean="0">
                          <a:latin typeface="Cambria Math" panose="02040503050406030204" pitchFamily="18" charset="0"/>
                          <a:ea typeface="Cambria Math" panose="02040503050406030204" pitchFamily="18" charset="0"/>
                        </a:rPr>
                        <m:t>→</m:t>
                      </m:r>
                      <m:sSubSup>
                        <m:sSubSupPr>
                          <m:ctrlPr>
                            <a:rPr lang="en-US" sz="3200" i="1">
                              <a:latin typeface="Cambria Math" panose="02040503050406030204" pitchFamily="18" charset="0"/>
                            </a:rPr>
                          </m:ctrlPr>
                        </m:sSubSupPr>
                        <m:e>
                          <m:r>
                            <a:rPr lang="en-US" sz="3200" b="0" i="1" smtClean="0">
                              <a:latin typeface="Cambria Math" panose="02040503050406030204" pitchFamily="18" charset="0"/>
                            </a:rPr>
                            <m:t>𝑏</m:t>
                          </m:r>
                        </m:e>
                        <m:sub>
                          <m:r>
                            <a:rPr lang="en-U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d>
                        <m:dPr>
                          <m:ctrlPr>
                            <a:rPr lang="en-US" sz="3200" i="1">
                              <a:latin typeface="Cambria Math" panose="02040503050406030204" pitchFamily="18" charset="0"/>
                            </a:rPr>
                          </m:ctrlPr>
                        </m:dPr>
                        <m:e>
                          <m:r>
                            <a:rPr lang="en-US" sz="3200" b="1" i="1">
                              <a:latin typeface="Cambria Math" panose="02040503050406030204" pitchFamily="18" charset="0"/>
                            </a:rPr>
                            <m:t>𝒌</m:t>
                          </m:r>
                        </m:e>
                      </m:d>
                      <m:r>
                        <m:rPr>
                          <m:nor/>
                        </m:rPr>
                        <a:rPr lang="en-ES" sz="3200" dirty="0"/>
                        <m:t>,</m:t>
                      </m:r>
                      <m:r>
                        <m:rPr>
                          <m:nor/>
                        </m:rPr>
                        <a:rPr lang="en-US" sz="3200" dirty="0"/>
                        <m:t> </m:t>
                      </m:r>
                      <m:sSub>
                        <m:sSubPr>
                          <m:ctrlPr>
                            <a:rPr lang="en-US" sz="3200" i="1">
                              <a:latin typeface="Cambria Math" panose="02040503050406030204" pitchFamily="18" charset="0"/>
                            </a:rPr>
                          </m:ctrlPr>
                        </m:sSubPr>
                        <m:e>
                          <m:r>
                            <a:rPr lang="en-US" sz="3200" b="0" i="1" smtClean="0">
                              <a:latin typeface="Cambria Math" panose="02040503050406030204" pitchFamily="18" charset="0"/>
                            </a:rPr>
                            <m:t>𝑏</m:t>
                          </m:r>
                        </m:e>
                        <m:sub>
                          <m:r>
                            <a:rPr lang="en-US" sz="3200" i="1">
                              <a:latin typeface="Cambria Math" panose="02040503050406030204" pitchFamily="18" charset="0"/>
                              <a:ea typeface="Cambria Math" panose="02040503050406030204" pitchFamily="18" charset="0"/>
                            </a:rPr>
                            <m:t>𝛼</m:t>
                          </m:r>
                        </m:sub>
                      </m:sSub>
                      <m:d>
                        <m:dPr>
                          <m:ctrlPr>
                            <a:rPr lang="en-US" sz="3200" i="1">
                              <a:latin typeface="Cambria Math" panose="02040503050406030204" pitchFamily="18" charset="0"/>
                            </a:rPr>
                          </m:ctrlPr>
                        </m:dPr>
                        <m:e>
                          <m:r>
                            <a:rPr lang="en-US" sz="3200" b="1" i="1">
                              <a:latin typeface="Cambria Math" panose="02040503050406030204" pitchFamily="18" charset="0"/>
                            </a:rPr>
                            <m:t>𝒌</m:t>
                          </m:r>
                        </m:e>
                      </m:d>
                    </m:oMath>
                  </m:oMathPara>
                </a14:m>
                <a:endParaRPr lang="en-ES" sz="3200" dirty="0"/>
              </a:p>
            </p:txBody>
          </p:sp>
        </mc:Choice>
        <mc:Fallback xmlns="">
          <p:sp>
            <p:nvSpPr>
              <p:cNvPr id="8" name="TextBox 7">
                <a:extLst>
                  <a:ext uri="{FF2B5EF4-FFF2-40B4-BE49-F238E27FC236}">
                    <a16:creationId xmlns:a16="http://schemas.microsoft.com/office/drawing/2014/main" id="{4066AB90-8C6D-F361-7302-FEB3A620DF83}"/>
                  </a:ext>
                </a:extLst>
              </p:cNvPr>
              <p:cNvSpPr txBox="1">
                <a:spLocks noRot="1" noChangeAspect="1" noMove="1" noResize="1" noEditPoints="1" noAdjustHandles="1" noChangeArrowheads="1" noChangeShapeType="1" noTextEdit="1"/>
              </p:cNvSpPr>
              <p:nvPr/>
            </p:nvSpPr>
            <p:spPr>
              <a:xfrm>
                <a:off x="3529781" y="2797970"/>
                <a:ext cx="5132437" cy="557397"/>
              </a:xfrm>
              <a:prstGeom prst="rect">
                <a:avLst/>
              </a:prstGeom>
              <a:blipFill>
                <a:blip r:embed="rId3"/>
                <a:stretch>
                  <a:fillRect l="-1724" t="-9091" b="-38636"/>
                </a:stretch>
              </a:blipFill>
            </p:spPr>
            <p:txBody>
              <a:bodyPr/>
              <a:lstStyle/>
              <a:p>
                <a:r>
                  <a:rPr lang="en-ES">
                    <a:noFill/>
                  </a:rPr>
                  <a:t> </a:t>
                </a:r>
              </a:p>
            </p:txBody>
          </p:sp>
        </mc:Fallback>
      </mc:AlternateContent>
      <p:pic>
        <p:nvPicPr>
          <p:cNvPr id="9" name="Picture 8">
            <a:extLst>
              <a:ext uri="{FF2B5EF4-FFF2-40B4-BE49-F238E27FC236}">
                <a16:creationId xmlns:a16="http://schemas.microsoft.com/office/drawing/2014/main" id="{64E9DF6A-4A9E-D394-EF84-B27F2CA27B3E}"/>
              </a:ext>
            </a:extLst>
          </p:cNvPr>
          <p:cNvPicPr>
            <a:picLocks noChangeAspect="1"/>
          </p:cNvPicPr>
          <p:nvPr/>
        </p:nvPicPr>
        <p:blipFill>
          <a:blip r:embed="rId4"/>
          <a:stretch>
            <a:fillRect/>
          </a:stretch>
        </p:blipFill>
        <p:spPr>
          <a:xfrm>
            <a:off x="2209800" y="5575955"/>
            <a:ext cx="7772400" cy="1282045"/>
          </a:xfrm>
          <a:prstGeom prst="rect">
            <a:avLst/>
          </a:prstGeom>
        </p:spPr>
      </p:pic>
    </p:spTree>
    <p:extLst>
      <p:ext uri="{BB962C8B-B14F-4D97-AF65-F5344CB8AC3E}">
        <p14:creationId xmlns:p14="http://schemas.microsoft.com/office/powerpoint/2010/main" val="282060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41</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p:pic>
        <p:nvPicPr>
          <p:cNvPr id="11" name="Picture 10">
            <a:extLst>
              <a:ext uri="{FF2B5EF4-FFF2-40B4-BE49-F238E27FC236}">
                <a16:creationId xmlns:a16="http://schemas.microsoft.com/office/drawing/2014/main" id="{185799AA-5D43-E418-D594-E63E4B7B5C29}"/>
              </a:ext>
            </a:extLst>
          </p:cNvPr>
          <p:cNvPicPr>
            <a:picLocks noChangeAspect="1"/>
          </p:cNvPicPr>
          <p:nvPr/>
        </p:nvPicPr>
        <p:blipFill>
          <a:blip r:embed="rId3">
            <a:alphaModFix amt="50000"/>
          </a:blip>
          <a:stretch>
            <a:fillRect/>
          </a:stretch>
        </p:blipFill>
        <p:spPr>
          <a:xfrm>
            <a:off x="0" y="-1"/>
            <a:ext cx="12192000" cy="6858002"/>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ED0C4D-498F-4401-F75E-ED5F2A253DFD}"/>
                  </a:ext>
                </a:extLst>
              </p:cNvPr>
              <p:cNvSpPr txBox="1"/>
              <p:nvPr/>
            </p:nvSpPr>
            <p:spPr>
              <a:xfrm>
                <a:off x="5274524" y="3735652"/>
                <a:ext cx="62549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1</m:t>
                      </m:r>
                    </m:oMath>
                  </m:oMathPara>
                </a14:m>
                <a:endParaRPr lang="en-ES" sz="4400" dirty="0"/>
              </a:p>
            </p:txBody>
          </p:sp>
        </mc:Choice>
        <mc:Fallback xmlns="">
          <p:sp>
            <p:nvSpPr>
              <p:cNvPr id="14" name="TextBox 13">
                <a:extLst>
                  <a:ext uri="{FF2B5EF4-FFF2-40B4-BE49-F238E27FC236}">
                    <a16:creationId xmlns:a16="http://schemas.microsoft.com/office/drawing/2014/main" id="{79ED0C4D-498F-4401-F75E-ED5F2A253DFD}"/>
                  </a:ext>
                </a:extLst>
              </p:cNvPr>
              <p:cNvSpPr txBox="1">
                <a:spLocks noRot="1" noChangeAspect="1" noMove="1" noResize="1" noEditPoints="1" noAdjustHandles="1" noChangeArrowheads="1" noChangeShapeType="1" noTextEdit="1"/>
              </p:cNvSpPr>
              <p:nvPr/>
            </p:nvSpPr>
            <p:spPr>
              <a:xfrm>
                <a:off x="5274524" y="3735652"/>
                <a:ext cx="625492" cy="769441"/>
              </a:xfrm>
              <a:prstGeom prst="rect">
                <a:avLst/>
              </a:prstGeom>
              <a:blipFill>
                <a:blip r:embed="rId4"/>
                <a:stretch>
                  <a:fillRect l="-6000" r="-6000"/>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5FAE1A3-8CD0-DB4B-8367-0BE07A5A8EE0}"/>
                  </a:ext>
                </a:extLst>
              </p:cNvPr>
              <p:cNvSpPr txBox="1"/>
              <p:nvPr/>
            </p:nvSpPr>
            <p:spPr>
              <a:xfrm>
                <a:off x="3472811" y="3044279"/>
                <a:ext cx="62549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2</m:t>
                      </m:r>
                    </m:oMath>
                  </m:oMathPara>
                </a14:m>
                <a:endParaRPr lang="en-ES" sz="4400" dirty="0"/>
              </a:p>
            </p:txBody>
          </p:sp>
        </mc:Choice>
        <mc:Fallback xmlns="">
          <p:sp>
            <p:nvSpPr>
              <p:cNvPr id="15" name="TextBox 14">
                <a:extLst>
                  <a:ext uri="{FF2B5EF4-FFF2-40B4-BE49-F238E27FC236}">
                    <a16:creationId xmlns:a16="http://schemas.microsoft.com/office/drawing/2014/main" id="{05FAE1A3-8CD0-DB4B-8367-0BE07A5A8EE0}"/>
                  </a:ext>
                </a:extLst>
              </p:cNvPr>
              <p:cNvSpPr txBox="1">
                <a:spLocks noRot="1" noChangeAspect="1" noMove="1" noResize="1" noEditPoints="1" noAdjustHandles="1" noChangeArrowheads="1" noChangeShapeType="1" noTextEdit="1"/>
              </p:cNvSpPr>
              <p:nvPr/>
            </p:nvSpPr>
            <p:spPr>
              <a:xfrm>
                <a:off x="3472811" y="3044279"/>
                <a:ext cx="625492" cy="769441"/>
              </a:xfrm>
              <a:prstGeom prst="rect">
                <a:avLst/>
              </a:prstGeom>
              <a:blipFill>
                <a:blip r:embed="rId5"/>
                <a:stretch>
                  <a:fillRect l="-6000" r="-6000"/>
                </a:stretch>
              </a:blipFill>
            </p:spPr>
            <p:txBody>
              <a:bodyPr/>
              <a:lstStyle/>
              <a:p>
                <a:r>
                  <a:rPr lang="en-E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3149483" y="688718"/>
                <a:ext cx="3500124" cy="1815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𝑏</m:t>
                          </m:r>
                        </m:e>
                        <m:sub>
                          <m:r>
                            <a:rPr lang="en-US" sz="9600" b="0" i="1" smtClean="0">
                              <a:latin typeface="Cambria Math" panose="02040503050406030204" pitchFamily="18" charset="0"/>
                              <a:ea typeface="Cambria Math" panose="02040503050406030204" pitchFamily="18" charset="0"/>
                            </a:rPr>
                            <m:t>1</m:t>
                          </m:r>
                        </m:sub>
                        <m:sup>
                          <m:r>
                            <a:rPr lang="en-ES" sz="9600" i="1" smtClean="0">
                              <a:latin typeface="Cambria Math" panose="02040503050406030204" pitchFamily="18" charset="0"/>
                              <a:ea typeface="Cambria Math" panose="02040503050406030204" pitchFamily="18" charset="0"/>
                            </a:rPr>
                            <m:t>†</m:t>
                          </m:r>
                        </m:sup>
                      </m:sSubSup>
                      <m:r>
                        <a:rPr lang="en-US" sz="9600" b="0" i="1" smtClean="0">
                          <a:latin typeface="Cambria Math" panose="02040503050406030204" pitchFamily="18" charset="0"/>
                        </a:rPr>
                        <m:t>(</m:t>
                      </m:r>
                      <m:r>
                        <a:rPr lang="en-US" sz="9600" b="1" i="1" smtClean="0">
                          <a:latin typeface="Cambria Math" panose="02040503050406030204" pitchFamily="18" charset="0"/>
                        </a:rPr>
                        <m:t>𝟎</m:t>
                      </m:r>
                      <m:r>
                        <a:rPr lang="en-US" sz="9600" b="0" i="1" smtClean="0">
                          <a:latin typeface="Cambria Math" panose="02040503050406030204" pitchFamily="18" charset="0"/>
                        </a:rPr>
                        <m:t>)</m:t>
                      </m:r>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3149483" y="688718"/>
                <a:ext cx="3500124" cy="1815177"/>
              </a:xfrm>
              <a:prstGeom prst="rect">
                <a:avLst/>
              </a:prstGeom>
              <a:blipFill>
                <a:blip r:embed="rId6"/>
                <a:stretch>
                  <a:fillRect l="-5415" r="-9025" b="-23611"/>
                </a:stretch>
              </a:blipFill>
            </p:spPr>
            <p:txBody>
              <a:bodyPr/>
              <a:lstStyle/>
              <a:p>
                <a:r>
                  <a:rPr lang="en-ES">
                    <a:noFill/>
                  </a:rPr>
                  <a:t> </a:t>
                </a:r>
              </a:p>
            </p:txBody>
          </p:sp>
        </mc:Fallback>
      </mc:AlternateContent>
      <p:sp>
        <p:nvSpPr>
          <p:cNvPr id="3" name="TextBox 2">
            <a:extLst>
              <a:ext uri="{FF2B5EF4-FFF2-40B4-BE49-F238E27FC236}">
                <a16:creationId xmlns:a16="http://schemas.microsoft.com/office/drawing/2014/main" id="{65DAC66D-8512-B8FB-7C05-F2D32E3A0A15}"/>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3949591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42</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p:pic>
        <p:nvPicPr>
          <p:cNvPr id="11" name="Picture 10">
            <a:extLst>
              <a:ext uri="{FF2B5EF4-FFF2-40B4-BE49-F238E27FC236}">
                <a16:creationId xmlns:a16="http://schemas.microsoft.com/office/drawing/2014/main" id="{185799AA-5D43-E418-D594-E63E4B7B5C29}"/>
              </a:ext>
            </a:extLst>
          </p:cNvPr>
          <p:cNvPicPr>
            <a:picLocks noChangeAspect="1"/>
          </p:cNvPicPr>
          <p:nvPr/>
        </p:nvPicPr>
        <p:blipFill>
          <a:blip r:embed="rId2">
            <a:alphaModFix amt="50000"/>
          </a:blip>
          <a:stretch>
            <a:fillRect/>
          </a:stretch>
        </p:blipFill>
        <p:spPr>
          <a:xfrm>
            <a:off x="0" y="-1"/>
            <a:ext cx="12192000" cy="685800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4345938" y="2163337"/>
                <a:ext cx="3500124" cy="1815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𝑏</m:t>
                          </m:r>
                        </m:e>
                        <m:sub>
                          <m:r>
                            <a:rPr lang="en-US" sz="9600" b="0" i="1" smtClean="0">
                              <a:latin typeface="Cambria Math" panose="02040503050406030204" pitchFamily="18" charset="0"/>
                              <a:ea typeface="Cambria Math" panose="02040503050406030204" pitchFamily="18" charset="0"/>
                            </a:rPr>
                            <m:t>1</m:t>
                          </m:r>
                        </m:sub>
                        <m:sup>
                          <m:r>
                            <a:rPr lang="en-ES" sz="9600" i="1" smtClean="0">
                              <a:latin typeface="Cambria Math" panose="02040503050406030204" pitchFamily="18" charset="0"/>
                              <a:ea typeface="Cambria Math" panose="02040503050406030204" pitchFamily="18" charset="0"/>
                            </a:rPr>
                            <m:t>†</m:t>
                          </m:r>
                        </m:sup>
                      </m:sSubSup>
                      <m:r>
                        <a:rPr lang="en-US" sz="9600" b="0" i="1" smtClean="0">
                          <a:latin typeface="Cambria Math" panose="02040503050406030204" pitchFamily="18" charset="0"/>
                        </a:rPr>
                        <m:t>(</m:t>
                      </m:r>
                      <m:r>
                        <a:rPr lang="en-US" sz="9600" b="1" i="1" smtClean="0">
                          <a:latin typeface="Cambria Math" panose="02040503050406030204" pitchFamily="18" charset="0"/>
                        </a:rPr>
                        <m:t>𝟎</m:t>
                      </m:r>
                      <m:r>
                        <a:rPr lang="en-US" sz="9600" b="0" i="1" smtClean="0">
                          <a:latin typeface="Cambria Math" panose="02040503050406030204" pitchFamily="18" charset="0"/>
                        </a:rPr>
                        <m:t>)</m:t>
                      </m:r>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4345938" y="2163337"/>
                <a:ext cx="3500124" cy="1815177"/>
              </a:xfrm>
              <a:prstGeom prst="rect">
                <a:avLst/>
              </a:prstGeom>
              <a:blipFill>
                <a:blip r:embed="rId3"/>
                <a:stretch>
                  <a:fillRect l="-5435" r="-9420" b="-23611"/>
                </a:stretch>
              </a:blipFill>
            </p:spPr>
            <p:txBody>
              <a:bodyPr/>
              <a:lstStyle/>
              <a:p>
                <a:r>
                  <a:rPr lang="en-ES">
                    <a:noFill/>
                  </a:rPr>
                  <a:t> </a:t>
                </a:r>
              </a:p>
            </p:txBody>
          </p:sp>
        </mc:Fallback>
      </mc:AlternateContent>
      <p:sp>
        <p:nvSpPr>
          <p:cNvPr id="3" name="TextBox 2">
            <a:extLst>
              <a:ext uri="{FF2B5EF4-FFF2-40B4-BE49-F238E27FC236}">
                <a16:creationId xmlns:a16="http://schemas.microsoft.com/office/drawing/2014/main" id="{C6748EEE-A056-6A3C-2B9B-A9E240186D2E}"/>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475040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43</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3883662" y="2029987"/>
                <a:ext cx="3500125" cy="18167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𝑏</m:t>
                          </m:r>
                        </m:e>
                        <m:sub>
                          <m:r>
                            <a:rPr lang="en-US" sz="9600" b="0" i="1" smtClean="0">
                              <a:latin typeface="Cambria Math" panose="02040503050406030204" pitchFamily="18" charset="0"/>
                            </a:rPr>
                            <m:t>2</m:t>
                          </m:r>
                        </m:sub>
                        <m:sup>
                          <m:r>
                            <a:rPr lang="en-ES" sz="9600" i="1" smtClean="0">
                              <a:latin typeface="Cambria Math" panose="02040503050406030204" pitchFamily="18" charset="0"/>
                              <a:ea typeface="Cambria Math" panose="02040503050406030204" pitchFamily="18" charset="0"/>
                            </a:rPr>
                            <m:t>†</m:t>
                          </m:r>
                        </m:sup>
                      </m:sSubSup>
                      <m:r>
                        <a:rPr lang="en-US" sz="9600" b="0" i="1" smtClean="0">
                          <a:latin typeface="Cambria Math" panose="02040503050406030204" pitchFamily="18" charset="0"/>
                        </a:rPr>
                        <m:t>(</m:t>
                      </m:r>
                      <m:r>
                        <a:rPr lang="en-US" sz="9600" b="1" i="1" smtClean="0">
                          <a:latin typeface="Cambria Math" panose="02040503050406030204" pitchFamily="18" charset="0"/>
                        </a:rPr>
                        <m:t>𝟎</m:t>
                      </m:r>
                      <m:r>
                        <a:rPr lang="en-US" sz="9600" b="0" i="1" smtClean="0">
                          <a:latin typeface="Cambria Math" panose="02040503050406030204" pitchFamily="18" charset="0"/>
                        </a:rPr>
                        <m:t>)</m:t>
                      </m:r>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3883662" y="2029987"/>
                <a:ext cx="3500125" cy="1816716"/>
              </a:xfrm>
              <a:prstGeom prst="rect">
                <a:avLst/>
              </a:prstGeom>
              <a:blipFill>
                <a:blip r:embed="rId4"/>
                <a:stretch>
                  <a:fillRect l="-5435" r="-9420" b="-23611"/>
                </a:stretch>
              </a:blipFill>
            </p:spPr>
            <p:txBody>
              <a:bodyPr/>
              <a:lstStyle/>
              <a:p>
                <a:r>
                  <a:rPr lang="en-ES">
                    <a:noFill/>
                  </a:rPr>
                  <a:t> </a:t>
                </a:r>
              </a:p>
            </p:txBody>
          </p:sp>
        </mc:Fallback>
      </mc:AlternateContent>
      <p:pic>
        <p:nvPicPr>
          <p:cNvPr id="3" name="collective-mode-1">
            <a:hlinkClick r:id="" action="ppaction://media"/>
            <a:extLst>
              <a:ext uri="{FF2B5EF4-FFF2-40B4-BE49-F238E27FC236}">
                <a16:creationId xmlns:a16="http://schemas.microsoft.com/office/drawing/2014/main" id="{95D07313-2380-7181-C00D-40D0C3026E9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63" y="1588"/>
            <a:ext cx="12192000" cy="6858000"/>
          </a:xfrm>
          <a:prstGeom prst="rect">
            <a:avLst/>
          </a:prstGeom>
        </p:spPr>
      </p:pic>
      <p:sp>
        <p:nvSpPr>
          <p:cNvPr id="4" name="TextBox 3">
            <a:extLst>
              <a:ext uri="{FF2B5EF4-FFF2-40B4-BE49-F238E27FC236}">
                <a16:creationId xmlns:a16="http://schemas.microsoft.com/office/drawing/2014/main" id="{C1FFB2B8-4F00-CB21-B382-A020630C63DC}"/>
              </a:ext>
            </a:extLst>
          </p:cNvPr>
          <p:cNvSpPr txBox="1"/>
          <p:nvPr/>
        </p:nvSpPr>
        <p:spPr>
          <a:xfrm>
            <a:off x="0" y="6490771"/>
            <a:ext cx="3748590"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Animation by Andrey Rybakov</a:t>
            </a:r>
            <a:endParaRPr lang="en-ES" dirty="0">
              <a:solidFill>
                <a:schemeClr val="bg1">
                  <a:lumMod val="85000"/>
                </a:schemeClr>
              </a:solidFill>
            </a:endParaRPr>
          </a:p>
        </p:txBody>
      </p:sp>
    </p:spTree>
    <p:extLst>
      <p:ext uri="{BB962C8B-B14F-4D97-AF65-F5344CB8AC3E}">
        <p14:creationId xmlns:p14="http://schemas.microsoft.com/office/powerpoint/2010/main" val="12002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CA2BA-C81C-A92C-C71F-5B40BBD2E8F2}"/>
              </a:ext>
            </a:extLst>
          </p:cNvPr>
          <p:cNvPicPr>
            <a:picLocks noChangeAspect="1"/>
          </p:cNvPicPr>
          <p:nvPr/>
        </p:nvPicPr>
        <p:blipFill>
          <a:blip r:embed="rId2">
            <a:alphaModFix amt="50000"/>
          </a:blip>
          <a:stretch>
            <a:fillRect/>
          </a:stretch>
        </p:blipFill>
        <p:spPr>
          <a:xfrm>
            <a:off x="0" y="-1"/>
            <a:ext cx="12192000" cy="6858002"/>
          </a:xfrm>
          <a:prstGeom prst="rect">
            <a:avLst/>
          </a:prstGeom>
        </p:spPr>
      </p:pic>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44</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4D314F-0B0E-6658-F3ED-5D006B49813C}"/>
                  </a:ext>
                </a:extLst>
              </p:cNvPr>
              <p:cNvSpPr txBox="1"/>
              <p:nvPr/>
            </p:nvSpPr>
            <p:spPr>
              <a:xfrm>
                <a:off x="4345937" y="2163337"/>
                <a:ext cx="3500125" cy="18167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ES" sz="9600" i="1" smtClean="0">
                              <a:latin typeface="Cambria Math" panose="02040503050406030204" pitchFamily="18" charset="0"/>
                            </a:rPr>
                          </m:ctrlPr>
                        </m:sSubSupPr>
                        <m:e>
                          <m:r>
                            <a:rPr lang="en-US" sz="9600" b="0" i="1" smtClean="0">
                              <a:latin typeface="Cambria Math" panose="02040503050406030204" pitchFamily="18" charset="0"/>
                            </a:rPr>
                            <m:t>𝑏</m:t>
                          </m:r>
                        </m:e>
                        <m:sub>
                          <m:r>
                            <a:rPr lang="en-US" sz="9600" b="0" i="1" smtClean="0">
                              <a:latin typeface="Cambria Math" panose="02040503050406030204" pitchFamily="18" charset="0"/>
                            </a:rPr>
                            <m:t>2</m:t>
                          </m:r>
                        </m:sub>
                        <m:sup>
                          <m:r>
                            <a:rPr lang="en-ES" sz="9600" i="1" smtClean="0">
                              <a:latin typeface="Cambria Math" panose="02040503050406030204" pitchFamily="18" charset="0"/>
                              <a:ea typeface="Cambria Math" panose="02040503050406030204" pitchFamily="18" charset="0"/>
                            </a:rPr>
                            <m:t>†</m:t>
                          </m:r>
                        </m:sup>
                      </m:sSubSup>
                      <m:r>
                        <a:rPr lang="en-US" sz="9600" b="0" i="1" smtClean="0">
                          <a:latin typeface="Cambria Math" panose="02040503050406030204" pitchFamily="18" charset="0"/>
                        </a:rPr>
                        <m:t>(</m:t>
                      </m:r>
                      <m:r>
                        <a:rPr lang="en-US" sz="9600" b="1" i="1" smtClean="0">
                          <a:latin typeface="Cambria Math" panose="02040503050406030204" pitchFamily="18" charset="0"/>
                        </a:rPr>
                        <m:t>𝟎</m:t>
                      </m:r>
                      <m:r>
                        <a:rPr lang="en-US" sz="9600" b="0" i="1" smtClean="0">
                          <a:latin typeface="Cambria Math" panose="02040503050406030204" pitchFamily="18" charset="0"/>
                        </a:rPr>
                        <m:t>)</m:t>
                      </m:r>
                    </m:oMath>
                  </m:oMathPara>
                </a14:m>
                <a:endParaRPr lang="en-ES" sz="9600" dirty="0"/>
              </a:p>
            </p:txBody>
          </p:sp>
        </mc:Choice>
        <mc:Fallback xmlns="">
          <p:sp>
            <p:nvSpPr>
              <p:cNvPr id="16" name="TextBox 15">
                <a:extLst>
                  <a:ext uri="{FF2B5EF4-FFF2-40B4-BE49-F238E27FC236}">
                    <a16:creationId xmlns:a16="http://schemas.microsoft.com/office/drawing/2014/main" id="{554D314F-0B0E-6658-F3ED-5D006B49813C}"/>
                  </a:ext>
                </a:extLst>
              </p:cNvPr>
              <p:cNvSpPr txBox="1">
                <a:spLocks noRot="1" noChangeAspect="1" noMove="1" noResize="1" noEditPoints="1" noAdjustHandles="1" noChangeArrowheads="1" noChangeShapeType="1" noTextEdit="1"/>
              </p:cNvSpPr>
              <p:nvPr/>
            </p:nvSpPr>
            <p:spPr>
              <a:xfrm>
                <a:off x="4345937" y="2163337"/>
                <a:ext cx="3500125" cy="1816716"/>
              </a:xfrm>
              <a:prstGeom prst="rect">
                <a:avLst/>
              </a:prstGeom>
              <a:blipFill>
                <a:blip r:embed="rId3"/>
                <a:stretch>
                  <a:fillRect l="-5435" r="-9420" b="-23611"/>
                </a:stretch>
              </a:blipFill>
            </p:spPr>
            <p:txBody>
              <a:bodyPr/>
              <a:lstStyle/>
              <a:p>
                <a:r>
                  <a:rPr lang="en-ES">
                    <a:noFill/>
                  </a:rPr>
                  <a:t> </a:t>
                </a:r>
              </a:p>
            </p:txBody>
          </p:sp>
        </mc:Fallback>
      </mc:AlternateContent>
      <p:sp>
        <p:nvSpPr>
          <p:cNvPr id="4" name="TextBox 3">
            <a:extLst>
              <a:ext uri="{FF2B5EF4-FFF2-40B4-BE49-F238E27FC236}">
                <a16:creationId xmlns:a16="http://schemas.microsoft.com/office/drawing/2014/main" id="{89365454-FA81-987F-188A-85D0D01DFDCF}"/>
              </a:ext>
            </a:extLst>
          </p:cNvPr>
          <p:cNvSpPr txBox="1"/>
          <p:nvPr/>
        </p:nvSpPr>
        <p:spPr>
          <a:xfrm>
            <a:off x="0" y="6502684"/>
            <a:ext cx="3295518"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Image by Andrey Rybakov</a:t>
            </a:r>
            <a:endParaRPr lang="en-ES" dirty="0">
              <a:solidFill>
                <a:schemeClr val="bg1">
                  <a:lumMod val="85000"/>
                </a:schemeClr>
              </a:solidFill>
            </a:endParaRPr>
          </a:p>
        </p:txBody>
      </p:sp>
    </p:spTree>
    <p:extLst>
      <p:ext uri="{BB962C8B-B14F-4D97-AF65-F5344CB8AC3E}">
        <p14:creationId xmlns:p14="http://schemas.microsoft.com/office/powerpoint/2010/main" val="1289658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45</a:t>
            </a:fld>
            <a:endParaRPr lang="en-ES" dirty="0"/>
          </a:p>
        </p:txBody>
      </p:sp>
      <p:sp>
        <p:nvSpPr>
          <p:cNvPr id="2" name="TextBox 1">
            <a:extLst>
              <a:ext uri="{FF2B5EF4-FFF2-40B4-BE49-F238E27FC236}">
                <a16:creationId xmlns:a16="http://schemas.microsoft.com/office/drawing/2014/main" id="{8AA9C7A7-8842-7062-AF36-26BCC9F55068}"/>
              </a:ext>
            </a:extLst>
          </p:cNvPr>
          <p:cNvSpPr txBox="1"/>
          <p:nvPr/>
        </p:nvSpPr>
        <p:spPr>
          <a:xfrm>
            <a:off x="4683512" y="2163337"/>
            <a:ext cx="184731" cy="369332"/>
          </a:xfrm>
          <a:prstGeom prst="rect">
            <a:avLst/>
          </a:prstGeom>
          <a:noFill/>
        </p:spPr>
        <p:txBody>
          <a:bodyPr wrap="none" rtlCol="0">
            <a:spAutoFit/>
          </a:bodyPr>
          <a:lstStyle/>
          <a:p>
            <a:endParaRPr lang="en-ES" dirty="0"/>
          </a:p>
        </p:txBody>
      </p:sp>
      <p:pic>
        <p:nvPicPr>
          <p:cNvPr id="4" name="collective-mode-2">
            <a:hlinkClick r:id="" action="ppaction://media"/>
            <a:extLst>
              <a:ext uri="{FF2B5EF4-FFF2-40B4-BE49-F238E27FC236}">
                <a16:creationId xmlns:a16="http://schemas.microsoft.com/office/drawing/2014/main" id="{5BCE7772-08A3-98E4-770A-A0272382FE0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88" y="4763"/>
            <a:ext cx="12192000" cy="6858000"/>
          </a:xfrm>
          <a:prstGeom prst="rect">
            <a:avLst/>
          </a:prstGeom>
        </p:spPr>
      </p:pic>
      <p:sp>
        <p:nvSpPr>
          <p:cNvPr id="3" name="TextBox 2">
            <a:extLst>
              <a:ext uri="{FF2B5EF4-FFF2-40B4-BE49-F238E27FC236}">
                <a16:creationId xmlns:a16="http://schemas.microsoft.com/office/drawing/2014/main" id="{BAFEFDFF-4FFF-AE45-8B21-FC5CF4443A4A}"/>
              </a:ext>
            </a:extLst>
          </p:cNvPr>
          <p:cNvSpPr txBox="1"/>
          <p:nvPr/>
        </p:nvSpPr>
        <p:spPr>
          <a:xfrm>
            <a:off x="0" y="6490771"/>
            <a:ext cx="3748590" cy="369332"/>
          </a:xfrm>
          <a:prstGeom prst="rect">
            <a:avLst/>
          </a:prstGeom>
          <a:noFill/>
        </p:spPr>
        <p:txBody>
          <a:bodyPr wrap="none" rtlCol="0">
            <a:spAutoFit/>
          </a:bodyPr>
          <a:lstStyle/>
          <a:p>
            <a:r>
              <a:rPr lang="en-ES" b="1" i="0" dirty="0">
                <a:solidFill>
                  <a:schemeClr val="bg1">
                    <a:lumMod val="85000"/>
                  </a:schemeClr>
                </a:solidFill>
                <a:effectLst/>
                <a:latin typeface="Arial" panose="020B0604020202020204" pitchFamily="34" charset="0"/>
              </a:rPr>
              <a:t>© Animation by Andrey Rybakov</a:t>
            </a:r>
            <a:endParaRPr lang="en-ES" dirty="0">
              <a:solidFill>
                <a:schemeClr val="bg1">
                  <a:lumMod val="85000"/>
                </a:schemeClr>
              </a:solidFill>
            </a:endParaRPr>
          </a:p>
        </p:txBody>
      </p:sp>
    </p:spTree>
    <p:extLst>
      <p:ext uri="{BB962C8B-B14F-4D97-AF65-F5344CB8AC3E}">
        <p14:creationId xmlns:p14="http://schemas.microsoft.com/office/powerpoint/2010/main" val="15820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Method: LSWT</a:t>
            </a:r>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46</a:t>
            </a:fld>
            <a:endParaRPr lang="en-ES" dirty="0"/>
          </a:p>
        </p:txBody>
      </p:sp>
      <p:sp>
        <p:nvSpPr>
          <p:cNvPr id="6" name="TextBox 5">
            <a:extLst>
              <a:ext uri="{FF2B5EF4-FFF2-40B4-BE49-F238E27FC236}">
                <a16:creationId xmlns:a16="http://schemas.microsoft.com/office/drawing/2014/main" id="{9385DEB3-38B8-DF96-951A-E137CD4884CA}"/>
              </a:ext>
            </a:extLst>
          </p:cNvPr>
          <p:cNvSpPr txBox="1"/>
          <p:nvPr/>
        </p:nvSpPr>
        <p:spPr>
          <a:xfrm>
            <a:off x="7027001" y="1331229"/>
            <a:ext cx="1354730" cy="646331"/>
          </a:xfrm>
          <a:prstGeom prst="rect">
            <a:avLst/>
          </a:prstGeom>
          <a:noFill/>
        </p:spPr>
        <p:txBody>
          <a:bodyPr wrap="none" rtlCol="0">
            <a:spAutoFit/>
          </a:bodyPr>
          <a:lstStyle/>
          <a:p>
            <a:r>
              <a:rPr lang="en-ES" sz="3600" dirty="0"/>
              <a:t>Step 3</a:t>
            </a:r>
          </a:p>
        </p:txBody>
      </p:sp>
      <p:pic>
        <p:nvPicPr>
          <p:cNvPr id="9" name="Picture 8">
            <a:extLst>
              <a:ext uri="{FF2B5EF4-FFF2-40B4-BE49-F238E27FC236}">
                <a16:creationId xmlns:a16="http://schemas.microsoft.com/office/drawing/2014/main" id="{64E9DF6A-4A9E-D394-EF84-B27F2CA27B3E}"/>
              </a:ext>
            </a:extLst>
          </p:cNvPr>
          <p:cNvPicPr>
            <a:picLocks noChangeAspect="1"/>
          </p:cNvPicPr>
          <p:nvPr/>
        </p:nvPicPr>
        <p:blipFill>
          <a:blip r:embed="rId3"/>
          <a:stretch>
            <a:fillRect/>
          </a:stretch>
        </p:blipFill>
        <p:spPr>
          <a:xfrm>
            <a:off x="5923733" y="5750118"/>
            <a:ext cx="5845278" cy="964169"/>
          </a:xfrm>
          <a:prstGeom prst="rect">
            <a:avLst/>
          </a:prstGeom>
        </p:spPr>
      </p:pic>
      <p:pic>
        <p:nvPicPr>
          <p:cNvPr id="7" name="Picture 6">
            <a:extLst>
              <a:ext uri="{FF2B5EF4-FFF2-40B4-BE49-F238E27FC236}">
                <a16:creationId xmlns:a16="http://schemas.microsoft.com/office/drawing/2014/main" id="{1F4B999C-A9AA-43E0-D25B-D31434B52354}"/>
              </a:ext>
            </a:extLst>
          </p:cNvPr>
          <p:cNvPicPr>
            <a:picLocks noChangeAspect="1"/>
          </p:cNvPicPr>
          <p:nvPr/>
        </p:nvPicPr>
        <p:blipFill>
          <a:blip r:embed="rId4"/>
          <a:stretch>
            <a:fillRect/>
          </a:stretch>
        </p:blipFill>
        <p:spPr>
          <a:xfrm>
            <a:off x="329380" y="5606406"/>
            <a:ext cx="5508319" cy="1251594"/>
          </a:xfrm>
          <a:prstGeom prst="rect">
            <a:avLst/>
          </a:prstGeom>
        </p:spPr>
      </p:pic>
      <p:sp>
        <p:nvSpPr>
          <p:cNvPr id="10" name="TextBox 9">
            <a:extLst>
              <a:ext uri="{FF2B5EF4-FFF2-40B4-BE49-F238E27FC236}">
                <a16:creationId xmlns:a16="http://schemas.microsoft.com/office/drawing/2014/main" id="{EAC96174-4821-42A9-45D2-8390256D801D}"/>
              </a:ext>
            </a:extLst>
          </p:cNvPr>
          <p:cNvSpPr txBox="1"/>
          <p:nvPr/>
        </p:nvSpPr>
        <p:spPr>
          <a:xfrm>
            <a:off x="4272387" y="1331229"/>
            <a:ext cx="1354730" cy="646331"/>
          </a:xfrm>
          <a:prstGeom prst="rect">
            <a:avLst/>
          </a:prstGeom>
          <a:noFill/>
        </p:spPr>
        <p:txBody>
          <a:bodyPr wrap="none" rtlCol="0">
            <a:spAutoFit/>
          </a:bodyPr>
          <a:lstStyle/>
          <a:p>
            <a:r>
              <a:rPr lang="en-ES" sz="3600" dirty="0"/>
              <a:t>Step 2</a:t>
            </a:r>
          </a:p>
        </p:txBody>
      </p:sp>
      <p:sp>
        <p:nvSpPr>
          <p:cNvPr id="12" name="TextBox 11">
            <a:extLst>
              <a:ext uri="{FF2B5EF4-FFF2-40B4-BE49-F238E27FC236}">
                <a16:creationId xmlns:a16="http://schemas.microsoft.com/office/drawing/2014/main" id="{29224A8F-2D7A-EDA6-EF97-EE163F7BF9BE}"/>
              </a:ext>
            </a:extLst>
          </p:cNvPr>
          <p:cNvSpPr txBox="1"/>
          <p:nvPr/>
        </p:nvSpPr>
        <p:spPr>
          <a:xfrm>
            <a:off x="2190070" y="1331229"/>
            <a:ext cx="1354730" cy="646331"/>
          </a:xfrm>
          <a:prstGeom prst="rect">
            <a:avLst/>
          </a:prstGeom>
          <a:noFill/>
        </p:spPr>
        <p:txBody>
          <a:bodyPr wrap="none" rtlCol="0">
            <a:spAutoFit/>
          </a:bodyPr>
          <a:lstStyle/>
          <a:p>
            <a:r>
              <a:rPr lang="en-ES" sz="3600" dirty="0"/>
              <a:t>Step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BDA01FD-F9D5-3ABF-28AF-EB9974700F0B}"/>
                  </a:ext>
                </a:extLst>
              </p:cNvPr>
              <p:cNvSpPr txBox="1"/>
              <p:nvPr/>
            </p:nvSpPr>
            <p:spPr>
              <a:xfrm>
                <a:off x="1799101" y="2191704"/>
                <a:ext cx="9969910" cy="613117"/>
              </a:xfrm>
              <a:prstGeom prst="rect">
                <a:avLst/>
              </a:prstGeom>
              <a:noFill/>
            </p:spPr>
            <p:txBody>
              <a:bodyPr wrap="square" lIns="0" tIns="0" rIns="0" bIns="0" rtlCol="0">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1" i="1" smtClean="0">
                            <a:latin typeface="Cambria Math" panose="02040503050406030204" pitchFamily="18" charset="0"/>
                          </a:rPr>
                          <m:t>𝑺</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r>
                      <a:rPr lang="en-US" sz="3200" b="0" i="1" smtClean="0">
                        <a:latin typeface="Cambria Math" panose="02040503050406030204" pitchFamily="18" charset="0"/>
                        <a:ea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sSub>
                      <m:sSubPr>
                        <m:ctrlPr>
                          <a:rPr lang="en-US" sz="3200" i="1">
                            <a:latin typeface="Cambria Math" panose="02040503050406030204" pitchFamily="18" charset="0"/>
                          </a:rPr>
                        </m:ctrlPr>
                      </m:sSubPr>
                      <m:e>
                        <m:r>
                          <a:rPr lang="en-US" sz="3200" b="0" i="1" smtClean="0">
                            <a:latin typeface="Cambria Math" panose="02040503050406030204" pitchFamily="18" charset="0"/>
                          </a:rPr>
                          <m:t>,</m:t>
                        </m:r>
                        <m:r>
                          <a:rPr lang="en-US" sz="3200" i="1">
                            <a:latin typeface="Cambria Math" panose="02040503050406030204" pitchFamily="18" charset="0"/>
                          </a:rPr>
                          <m:t>𝑎</m:t>
                        </m:r>
                      </m:e>
                      <m:sub>
                        <m:r>
                          <a:rPr lang="en-E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ES" sz="3200" i="1">
                            <a:latin typeface="Cambria Math" panose="02040503050406030204" pitchFamily="18" charset="0"/>
                            <a:ea typeface="Cambria Math" panose="02040503050406030204" pitchFamily="18" charset="0"/>
                          </a:rPr>
                          <m:t>𝛼</m:t>
                        </m:r>
                      </m:sub>
                    </m:sSub>
                  </m:oMath>
                </a14:m>
                <a:r>
                  <a:rPr lang="en-US" sz="3200" dirty="0">
                    <a:ea typeface="Cambria Math" panose="020405030504060302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d>
                      <m:dPr>
                        <m:ctrlPr>
                          <a:rPr lang="en-US" sz="3200" i="1">
                            <a:latin typeface="Cambria Math" panose="02040503050406030204" pitchFamily="18" charset="0"/>
                          </a:rPr>
                        </m:ctrlPr>
                      </m:dPr>
                      <m:e>
                        <m:r>
                          <a:rPr lang="en-US" sz="3200" b="1" i="1">
                            <a:latin typeface="Cambria Math" panose="02040503050406030204" pitchFamily="18" charset="0"/>
                          </a:rPr>
                          <m:t>𝒌</m:t>
                        </m:r>
                      </m:e>
                    </m:d>
                  </m:oMath>
                </a14:m>
                <a:r>
                  <a:rPr lang="en-ES" sz="3200" dirty="0"/>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US" sz="3200" i="1">
                            <a:latin typeface="Cambria Math" panose="02040503050406030204" pitchFamily="18" charset="0"/>
                            <a:ea typeface="Cambria Math" panose="02040503050406030204" pitchFamily="18" charset="0"/>
                          </a:rPr>
                          <m:t>𝛼</m:t>
                        </m:r>
                      </m:sub>
                    </m:sSub>
                    <m:d>
                      <m:dPr>
                        <m:ctrlPr>
                          <a:rPr lang="en-US" sz="3200" i="1">
                            <a:latin typeface="Cambria Math" panose="02040503050406030204" pitchFamily="18" charset="0"/>
                          </a:rPr>
                        </m:ctrlPr>
                      </m:dPr>
                      <m:e>
                        <m:r>
                          <a:rPr lang="en-US" sz="3200" b="1" i="1">
                            <a:latin typeface="Cambria Math" panose="02040503050406030204" pitchFamily="18" charset="0"/>
                          </a:rPr>
                          <m:t>𝒌</m:t>
                        </m:r>
                      </m:e>
                    </m:d>
                  </m:oMath>
                </a14:m>
                <a:r>
                  <a:rPr lang="en-US" sz="3200" dirty="0">
                    <a:ea typeface="Cambria Math" panose="020405030504060302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𝑏</m:t>
                        </m:r>
                      </m:e>
                      <m:sub>
                        <m:r>
                          <a:rPr lang="en-US" sz="3200" i="1">
                            <a:latin typeface="Cambria Math" panose="02040503050406030204" pitchFamily="18" charset="0"/>
                            <a:ea typeface="Cambria Math" panose="02040503050406030204" pitchFamily="18" charset="0"/>
                          </a:rPr>
                          <m:t>𝛼</m:t>
                        </m:r>
                      </m:sub>
                      <m:sup>
                        <m:r>
                          <a:rPr lang="en-US" sz="3200" i="1">
                            <a:latin typeface="Cambria Math" panose="02040503050406030204" pitchFamily="18" charset="0"/>
                            <a:ea typeface="Cambria Math" panose="02040503050406030204" pitchFamily="18" charset="0"/>
                          </a:rPr>
                          <m:t>†</m:t>
                        </m:r>
                      </m:sup>
                    </m:sSubSup>
                    <m:d>
                      <m:dPr>
                        <m:ctrlPr>
                          <a:rPr lang="en-US" sz="3200" i="1">
                            <a:latin typeface="Cambria Math" panose="02040503050406030204" pitchFamily="18" charset="0"/>
                          </a:rPr>
                        </m:ctrlPr>
                      </m:dPr>
                      <m:e>
                        <m:r>
                          <a:rPr lang="en-US" sz="3200" b="1" i="1">
                            <a:latin typeface="Cambria Math" panose="02040503050406030204" pitchFamily="18" charset="0"/>
                          </a:rPr>
                          <m:t>𝒌</m:t>
                        </m:r>
                      </m:e>
                    </m:d>
                    <m:r>
                      <m:rPr>
                        <m:nor/>
                      </m:rPr>
                      <a:rPr lang="en-ES" sz="3200" dirty="0"/>
                      <m:t>,</m:t>
                    </m:r>
                    <m:r>
                      <m:rPr>
                        <m:nor/>
                      </m:rPr>
                      <a:rPr lang="en-US" sz="3200" dirty="0"/>
                      <m:t> </m:t>
                    </m:r>
                    <m:sSub>
                      <m:sSubPr>
                        <m:ctrlPr>
                          <a:rPr lang="en-US" sz="3200" i="1">
                            <a:latin typeface="Cambria Math" panose="02040503050406030204" pitchFamily="18" charset="0"/>
                          </a:rPr>
                        </m:ctrlPr>
                      </m:sSubPr>
                      <m:e>
                        <m:r>
                          <a:rPr lang="en-US" sz="3200" i="1">
                            <a:latin typeface="Cambria Math" panose="02040503050406030204" pitchFamily="18" charset="0"/>
                          </a:rPr>
                          <m:t>𝑏</m:t>
                        </m:r>
                      </m:e>
                      <m:sub>
                        <m:r>
                          <a:rPr lang="en-US" sz="3200" i="1">
                            <a:latin typeface="Cambria Math" panose="02040503050406030204" pitchFamily="18" charset="0"/>
                            <a:ea typeface="Cambria Math" panose="02040503050406030204" pitchFamily="18" charset="0"/>
                          </a:rPr>
                          <m:t>𝛼</m:t>
                        </m:r>
                      </m:sub>
                    </m:sSub>
                    <m:d>
                      <m:dPr>
                        <m:ctrlPr>
                          <a:rPr lang="en-US" sz="3200" i="1">
                            <a:latin typeface="Cambria Math" panose="02040503050406030204" pitchFamily="18" charset="0"/>
                          </a:rPr>
                        </m:ctrlPr>
                      </m:dPr>
                      <m:e>
                        <m:r>
                          <a:rPr lang="en-US" sz="3200" b="1" i="1">
                            <a:latin typeface="Cambria Math" panose="02040503050406030204" pitchFamily="18" charset="0"/>
                          </a:rPr>
                          <m:t>𝒌</m:t>
                        </m:r>
                      </m:e>
                    </m:d>
                  </m:oMath>
                </a14:m>
                <a:endParaRPr lang="en-ES" sz="3200" dirty="0"/>
              </a:p>
            </p:txBody>
          </p:sp>
        </mc:Choice>
        <mc:Fallback xmlns="">
          <p:sp>
            <p:nvSpPr>
              <p:cNvPr id="13" name="TextBox 12">
                <a:extLst>
                  <a:ext uri="{FF2B5EF4-FFF2-40B4-BE49-F238E27FC236}">
                    <a16:creationId xmlns:a16="http://schemas.microsoft.com/office/drawing/2014/main" id="{8BDA01FD-F9D5-3ABF-28AF-EB9974700F0B}"/>
                  </a:ext>
                </a:extLst>
              </p:cNvPr>
              <p:cNvSpPr txBox="1">
                <a:spLocks noRot="1" noChangeAspect="1" noMove="1" noResize="1" noEditPoints="1" noAdjustHandles="1" noChangeArrowheads="1" noChangeShapeType="1" noTextEdit="1"/>
              </p:cNvSpPr>
              <p:nvPr/>
            </p:nvSpPr>
            <p:spPr>
              <a:xfrm>
                <a:off x="1799101" y="2191704"/>
                <a:ext cx="9969910" cy="613117"/>
              </a:xfrm>
              <a:prstGeom prst="rect">
                <a:avLst/>
              </a:prstGeom>
              <a:blipFill>
                <a:blip r:embed="rId5"/>
                <a:stretch>
                  <a:fillRect l="-1399" t="-8163" b="-30612"/>
                </a:stretch>
              </a:blipFill>
            </p:spPr>
            <p:txBody>
              <a:bodyPr/>
              <a:lstStyle/>
              <a:p>
                <a:r>
                  <a:rPr lang="en-ES">
                    <a:noFill/>
                  </a:rPr>
                  <a:t> </a:t>
                </a:r>
              </a:p>
            </p:txBody>
          </p:sp>
        </mc:Fallback>
      </mc:AlternateContent>
      <p:sp>
        <p:nvSpPr>
          <p:cNvPr id="14" name="TextBox 13">
            <a:extLst>
              <a:ext uri="{FF2B5EF4-FFF2-40B4-BE49-F238E27FC236}">
                <a16:creationId xmlns:a16="http://schemas.microsoft.com/office/drawing/2014/main" id="{8B9B4A70-3FA6-D321-AD0C-C9284FA15C13}"/>
              </a:ext>
            </a:extLst>
          </p:cNvPr>
          <p:cNvSpPr txBox="1"/>
          <p:nvPr/>
        </p:nvSpPr>
        <p:spPr>
          <a:xfrm>
            <a:off x="813154" y="3543894"/>
            <a:ext cx="2731646" cy="1323439"/>
          </a:xfrm>
          <a:prstGeom prst="rect">
            <a:avLst/>
          </a:prstGeom>
          <a:noFill/>
        </p:spPr>
        <p:txBody>
          <a:bodyPr wrap="none" rtlCol="0">
            <a:spAutoFit/>
          </a:bodyPr>
          <a:lstStyle/>
          <a:p>
            <a:pPr algn="ctr"/>
            <a:r>
              <a:rPr lang="en-ES" sz="4000" dirty="0"/>
              <a:t>Spin</a:t>
            </a:r>
          </a:p>
          <a:p>
            <a:pPr algn="ctr"/>
            <a:r>
              <a:rPr lang="en-ES" sz="4000" dirty="0"/>
              <a:t>Hamiltonian</a:t>
            </a:r>
          </a:p>
        </p:txBody>
      </p:sp>
      <p:sp>
        <p:nvSpPr>
          <p:cNvPr id="15" name="TextBox 14">
            <a:extLst>
              <a:ext uri="{FF2B5EF4-FFF2-40B4-BE49-F238E27FC236}">
                <a16:creationId xmlns:a16="http://schemas.microsoft.com/office/drawing/2014/main" id="{241C68B3-0921-9BEE-D8A1-863B57E952AB}"/>
              </a:ext>
            </a:extLst>
          </p:cNvPr>
          <p:cNvSpPr txBox="1"/>
          <p:nvPr/>
        </p:nvSpPr>
        <p:spPr>
          <a:xfrm>
            <a:off x="7884940" y="3236117"/>
            <a:ext cx="2731645" cy="1938992"/>
          </a:xfrm>
          <a:prstGeom prst="rect">
            <a:avLst/>
          </a:prstGeom>
          <a:noFill/>
        </p:spPr>
        <p:txBody>
          <a:bodyPr wrap="none" rtlCol="0">
            <a:spAutoFit/>
          </a:bodyPr>
          <a:lstStyle/>
          <a:p>
            <a:pPr algn="ctr"/>
            <a:r>
              <a:rPr lang="en-ES" sz="4000" dirty="0"/>
              <a:t>Bosonic</a:t>
            </a:r>
          </a:p>
          <a:p>
            <a:pPr algn="ctr"/>
            <a:r>
              <a:rPr lang="en-ES" sz="4000" dirty="0"/>
              <a:t>(magnon)</a:t>
            </a:r>
          </a:p>
          <a:p>
            <a:pPr algn="ctr"/>
            <a:r>
              <a:rPr lang="en-ES" sz="4000" dirty="0"/>
              <a:t>Hamiltonian</a:t>
            </a:r>
          </a:p>
        </p:txBody>
      </p:sp>
      <p:cxnSp>
        <p:nvCxnSpPr>
          <p:cNvPr id="17" name="Straight Arrow Connector 16">
            <a:extLst>
              <a:ext uri="{FF2B5EF4-FFF2-40B4-BE49-F238E27FC236}">
                <a16:creationId xmlns:a16="http://schemas.microsoft.com/office/drawing/2014/main" id="{031FD8F6-13B4-776D-93A0-BEBFB2D4F127}"/>
              </a:ext>
            </a:extLst>
          </p:cNvPr>
          <p:cNvCxnSpPr>
            <a:stCxn id="14" idx="3"/>
            <a:endCxn id="15" idx="1"/>
          </p:cNvCxnSpPr>
          <p:nvPr/>
        </p:nvCxnSpPr>
        <p:spPr>
          <a:xfrm flipV="1">
            <a:off x="3544800" y="4205613"/>
            <a:ext cx="4340140"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5605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Outline</a:t>
            </a:r>
          </a:p>
        </p:txBody>
      </p:sp>
      <p:sp>
        <p:nvSpPr>
          <p:cNvPr id="20" name="TextBox 19">
            <a:extLst>
              <a:ext uri="{FF2B5EF4-FFF2-40B4-BE49-F238E27FC236}">
                <a16:creationId xmlns:a16="http://schemas.microsoft.com/office/drawing/2014/main" id="{D13B3A16-F594-DDAE-9EDF-7247E4D225C2}"/>
              </a:ext>
            </a:extLst>
          </p:cNvPr>
          <p:cNvSpPr txBox="1"/>
          <p:nvPr/>
        </p:nvSpPr>
        <p:spPr>
          <a:xfrm>
            <a:off x="720000" y="288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Method</a:t>
            </a:r>
          </a:p>
        </p:txBody>
      </p:sp>
      <p:sp>
        <p:nvSpPr>
          <p:cNvPr id="21" name="TextBox 20">
            <a:extLst>
              <a:ext uri="{FF2B5EF4-FFF2-40B4-BE49-F238E27FC236}">
                <a16:creationId xmlns:a16="http://schemas.microsoft.com/office/drawing/2014/main" id="{58D637E5-4AF5-408E-39AC-33E4EC67A4B8}"/>
              </a:ext>
            </a:extLst>
          </p:cNvPr>
          <p:cNvSpPr txBox="1"/>
          <p:nvPr/>
        </p:nvSpPr>
        <p:spPr>
          <a:xfrm>
            <a:off x="720000" y="396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t>Output</a:t>
            </a:r>
          </a:p>
        </p:txBody>
      </p:sp>
      <p:sp>
        <p:nvSpPr>
          <p:cNvPr id="22" name="TextBox 21">
            <a:extLst>
              <a:ext uri="{FF2B5EF4-FFF2-40B4-BE49-F238E27FC236}">
                <a16:creationId xmlns:a16="http://schemas.microsoft.com/office/drawing/2014/main" id="{FAE526D9-8D49-7FC9-D72E-E7778D664260}"/>
              </a:ext>
            </a:extLst>
          </p:cNvPr>
          <p:cNvSpPr txBox="1"/>
          <p:nvPr/>
        </p:nvSpPr>
        <p:spPr>
          <a:xfrm>
            <a:off x="720000" y="180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Input</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47</a:t>
            </a:fld>
            <a:endParaRPr lang="en-ES" dirty="0"/>
          </a:p>
        </p:txBody>
      </p:sp>
      <p:sp>
        <p:nvSpPr>
          <p:cNvPr id="4" name="TextBox 3">
            <a:extLst>
              <a:ext uri="{FF2B5EF4-FFF2-40B4-BE49-F238E27FC236}">
                <a16:creationId xmlns:a16="http://schemas.microsoft.com/office/drawing/2014/main" id="{CD756A87-55EB-3984-1A8C-E64B3225069A}"/>
              </a:ext>
            </a:extLst>
          </p:cNvPr>
          <p:cNvSpPr txBox="1"/>
          <p:nvPr/>
        </p:nvSpPr>
        <p:spPr>
          <a:xfrm>
            <a:off x="720000" y="5040000"/>
            <a:ext cx="528751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Details of the code</a:t>
            </a:r>
          </a:p>
        </p:txBody>
      </p:sp>
      <p:sp>
        <p:nvSpPr>
          <p:cNvPr id="7" name="TextBox 6">
            <a:extLst>
              <a:ext uri="{FF2B5EF4-FFF2-40B4-BE49-F238E27FC236}">
                <a16:creationId xmlns:a16="http://schemas.microsoft.com/office/drawing/2014/main" id="{F4869A63-5B43-3E99-C6C7-F043BF441C08}"/>
              </a:ext>
            </a:extLst>
          </p:cNvPr>
          <p:cNvSpPr txBox="1"/>
          <p:nvPr/>
        </p:nvSpPr>
        <p:spPr>
          <a:xfrm>
            <a:off x="6265299" y="4021554"/>
            <a:ext cx="5206701" cy="646331"/>
          </a:xfrm>
          <a:prstGeom prst="rect">
            <a:avLst/>
          </a:prstGeom>
          <a:noFill/>
        </p:spPr>
        <p:txBody>
          <a:bodyPr wrap="square" rtlCol="0">
            <a:spAutoFit/>
          </a:bodyPr>
          <a:lstStyle/>
          <a:p>
            <a:r>
              <a:rPr lang="en-ES" sz="3600" dirty="0"/>
              <a:t>What magnopy computes?</a:t>
            </a:r>
          </a:p>
        </p:txBody>
      </p:sp>
    </p:spTree>
    <p:extLst>
      <p:ext uri="{BB962C8B-B14F-4D97-AF65-F5344CB8AC3E}">
        <p14:creationId xmlns:p14="http://schemas.microsoft.com/office/powerpoint/2010/main" val="2105567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Output: Bosonic Hamiltonian</a:t>
            </a:r>
          </a:p>
        </p:txBody>
      </p:sp>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48</a:t>
            </a:fld>
            <a:endParaRPr lang="en-E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3125F0-19ED-FD69-C954-DE6BE126FE75}"/>
                  </a:ext>
                </a:extLst>
              </p:cNvPr>
              <p:cNvSpPr txBox="1"/>
              <p:nvPr/>
            </p:nvSpPr>
            <p:spPr>
              <a:xfrm>
                <a:off x="395882" y="1440000"/>
                <a:ext cx="11400237" cy="821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2200" i="1" smtClean="0">
                          <a:solidFill>
                            <a:schemeClr val="tx1"/>
                          </a:solidFill>
                          <a:latin typeface="Cambria Math" panose="02040503050406030204" pitchFamily="18" charset="0"/>
                          <a:ea typeface="Cambria Math" panose="02040503050406030204" pitchFamily="18" charset="0"/>
                        </a:rPr>
                        <m:t>ℋ</m:t>
                      </m:r>
                      <m:r>
                        <a:rPr lang="en-ES" sz="2200" i="1" smtClean="0">
                          <a:solidFill>
                            <a:schemeClr val="tx1"/>
                          </a:solidFill>
                          <a:latin typeface="Cambria Math" panose="02040503050406030204" pitchFamily="18" charset="0"/>
                          <a:ea typeface="Cambria Math" panose="02040503050406030204" pitchFamily="18" charset="0"/>
                        </a:rPr>
                        <m:t>≈</m:t>
                      </m:r>
                      <m:sSup>
                        <m:sSupPr>
                          <m:ctrlPr>
                            <a:rPr lang="en-ES" sz="2200" i="1" smtClean="0">
                              <a:solidFill>
                                <a:schemeClr val="tx1"/>
                              </a:solidFill>
                              <a:latin typeface="Cambria Math" panose="02040503050406030204" pitchFamily="18" charset="0"/>
                              <a:ea typeface="Cambria Math" panose="02040503050406030204" pitchFamily="18" charset="0"/>
                            </a:rPr>
                          </m:ctrlPr>
                        </m:sSupPr>
                        <m:e>
                          <m:r>
                            <a:rPr lang="en-US" sz="2200" b="0" i="1" smtClean="0">
                              <a:solidFill>
                                <a:schemeClr val="tx1"/>
                              </a:solidFill>
                              <a:latin typeface="Cambria Math" panose="02040503050406030204" pitchFamily="18" charset="0"/>
                              <a:ea typeface="Cambria Math" panose="02040503050406030204" pitchFamily="18" charset="0"/>
                            </a:rPr>
                            <m:t>𝑁𝐸</m:t>
                          </m:r>
                        </m:e>
                        <m:sup>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0" i="1" smtClean="0">
                                  <a:solidFill>
                                    <a:schemeClr val="tx1"/>
                                  </a:solidFill>
                                  <a:latin typeface="Cambria Math" panose="02040503050406030204" pitchFamily="18" charset="0"/>
                                  <a:ea typeface="Cambria Math" panose="02040503050406030204" pitchFamily="18" charset="0"/>
                                </a:rPr>
                                <m:t>0</m:t>
                              </m:r>
                            </m:e>
                          </m:d>
                        </m:sup>
                      </m:sSup>
                      <m:r>
                        <a:rPr lang="en-US" sz="2200" b="0" i="1" smtClean="0">
                          <a:solidFill>
                            <a:schemeClr val="bg1"/>
                          </a:solidFill>
                          <a:latin typeface="Cambria Math" panose="02040503050406030204" pitchFamily="18" charset="0"/>
                          <a:ea typeface="Cambria Math" panose="02040503050406030204" pitchFamily="18" charset="0"/>
                        </a:rPr>
                        <m:t>+</m:t>
                      </m:r>
                      <m:r>
                        <a:rPr lang="en-US" sz="2200" b="0" i="1" smtClean="0">
                          <a:solidFill>
                            <a:schemeClr val="bg1"/>
                          </a:solidFill>
                          <a:latin typeface="Cambria Math" panose="02040503050406030204" pitchFamily="18" charset="0"/>
                          <a:ea typeface="Cambria Math" panose="02040503050406030204" pitchFamily="18" charset="0"/>
                        </a:rPr>
                        <m:t>𝑁</m:t>
                      </m:r>
                      <m:sSup>
                        <m:sSupPr>
                          <m:ctrlPr>
                            <a:rPr lang="en-US" sz="2200" b="0" i="1" smtClean="0">
                              <a:solidFill>
                                <a:schemeClr val="bg1"/>
                              </a:solidFill>
                              <a:latin typeface="Cambria Math" panose="02040503050406030204" pitchFamily="18" charset="0"/>
                              <a:ea typeface="Cambria Math" panose="02040503050406030204" pitchFamily="18" charset="0"/>
                            </a:rPr>
                          </m:ctrlPr>
                        </m:sSupPr>
                        <m:e>
                          <m:r>
                            <a:rPr lang="en-US" sz="2200" b="0" i="1" smtClean="0">
                              <a:solidFill>
                                <a:schemeClr val="bg1"/>
                              </a:solidFill>
                              <a:latin typeface="Cambria Math" panose="02040503050406030204" pitchFamily="18" charset="0"/>
                              <a:ea typeface="Cambria Math" panose="02040503050406030204" pitchFamily="18" charset="0"/>
                            </a:rPr>
                            <m:t>𝐸</m:t>
                          </m:r>
                        </m:e>
                        <m:sup>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0" i="1" smtClean="0">
                                  <a:solidFill>
                                    <a:schemeClr val="bg1"/>
                                  </a:solidFill>
                                  <a:latin typeface="Cambria Math" panose="02040503050406030204" pitchFamily="18" charset="0"/>
                                  <a:ea typeface="Cambria Math" panose="02040503050406030204" pitchFamily="18" charset="0"/>
                                </a:rPr>
                                <m:t>2</m:t>
                              </m:r>
                            </m:e>
                          </m:d>
                        </m:sup>
                      </m:sSup>
                      <m:r>
                        <a:rPr lang="en-US" sz="2200" i="1">
                          <a:solidFill>
                            <a:schemeClr val="bg1"/>
                          </a:solidFill>
                          <a:latin typeface="Cambria Math" panose="02040503050406030204" pitchFamily="18" charset="0"/>
                          <a:ea typeface="Cambria Math" panose="02040503050406030204" pitchFamily="18" charset="0"/>
                        </a:rPr>
                        <m:t>+</m:t>
                      </m:r>
                      <m:nary>
                        <m:naryPr>
                          <m:chr m:val="∑"/>
                          <m:supHide m:val="on"/>
                          <m:ctrlPr>
                            <a:rPr lang="en-US" sz="2200" i="1">
                              <a:solidFill>
                                <a:schemeClr val="bg1"/>
                              </a:solidFill>
                              <a:latin typeface="Cambria Math" panose="02040503050406030204" pitchFamily="18" charset="0"/>
                              <a:ea typeface="Cambria Math" panose="02040503050406030204" pitchFamily="18" charset="0"/>
                            </a:rPr>
                          </m:ctrlPr>
                        </m:naryPr>
                        <m:sub>
                          <m:r>
                            <m:rPr>
                              <m:brk m:alnAt="7"/>
                            </m:rPr>
                            <a:rPr lang="en-US" sz="2200" b="1" i="1">
                              <a:solidFill>
                                <a:schemeClr val="bg1"/>
                              </a:solidFill>
                              <a:latin typeface="Cambria Math" panose="02040503050406030204" pitchFamily="18" charset="0"/>
                              <a:ea typeface="Cambria Math" panose="02040503050406030204" pitchFamily="18" charset="0"/>
                            </a:rPr>
                            <m:t>𝒌</m:t>
                          </m:r>
                        </m:sub>
                        <m:sup/>
                        <m:e>
                          <m:r>
                            <m:rPr>
                              <m:sty m:val="p"/>
                            </m:rPr>
                            <a:rPr lang="el-GR" sz="2200" i="1">
                              <a:solidFill>
                                <a:schemeClr val="bg1"/>
                              </a:solidFill>
                              <a:latin typeface="Cambria Math" panose="02040503050406030204" pitchFamily="18" charset="0"/>
                              <a:ea typeface="Cambria Math" panose="02040503050406030204" pitchFamily="18" charset="0"/>
                            </a:rPr>
                            <m:t>Δ</m:t>
                          </m:r>
                          <m:d>
                            <m:dPr>
                              <m:ctrlPr>
                                <a:rPr lang="el-GR" sz="2200" i="1">
                                  <a:solidFill>
                                    <a:schemeClr val="bg1"/>
                                  </a:solidFill>
                                  <a:latin typeface="Cambria Math" panose="02040503050406030204" pitchFamily="18" charset="0"/>
                                  <a:ea typeface="Cambria Math" panose="02040503050406030204" pitchFamily="18" charset="0"/>
                                </a:rPr>
                              </m:ctrlPr>
                            </m:dPr>
                            <m:e>
                              <m:r>
                                <a:rPr lang="en-US" sz="2200" b="1" i="1">
                                  <a:solidFill>
                                    <a:schemeClr val="bg1"/>
                                  </a:solidFill>
                                  <a:latin typeface="Cambria Math" panose="02040503050406030204" pitchFamily="18" charset="0"/>
                                  <a:ea typeface="Cambria Math" panose="02040503050406030204" pitchFamily="18" charset="0"/>
                                </a:rPr>
                                <m:t>𝒌</m:t>
                              </m:r>
                            </m:e>
                          </m:d>
                        </m:e>
                      </m:nary>
                      <m:r>
                        <a:rPr lang="en-US" sz="2200" b="0" i="1" smtClean="0">
                          <a:solidFill>
                            <a:schemeClr val="bg1"/>
                          </a:solidFill>
                          <a:latin typeface="Cambria Math" panose="02040503050406030204" pitchFamily="18" charset="0"/>
                          <a:ea typeface="Cambria Math" panose="02040503050406030204" pitchFamily="18" charset="0"/>
                        </a:rPr>
                        <m:t>+</m:t>
                      </m:r>
                      <m:rad>
                        <m:radPr>
                          <m:degHide m:val="on"/>
                          <m:ctrlPr>
                            <a:rPr lang="en-US" sz="2200" b="0" i="1" smtClean="0">
                              <a:solidFill>
                                <a:schemeClr val="bg1"/>
                              </a:solidFill>
                              <a:latin typeface="Cambria Math" panose="02040503050406030204" pitchFamily="18" charset="0"/>
                              <a:ea typeface="Cambria Math" panose="02040503050406030204" pitchFamily="18" charset="0"/>
                            </a:rPr>
                          </m:ctrlPr>
                        </m:radPr>
                        <m:deg/>
                        <m:e>
                          <m:r>
                            <a:rPr lang="en-US" sz="2200" b="0" i="1" smtClean="0">
                              <a:solidFill>
                                <a:schemeClr val="bg1"/>
                              </a:solidFill>
                              <a:latin typeface="Cambria Math" panose="02040503050406030204" pitchFamily="18" charset="0"/>
                              <a:ea typeface="Cambria Math" panose="02040503050406030204" pitchFamily="18" charset="0"/>
                            </a:rPr>
                            <m:t>𝑁</m:t>
                          </m:r>
                        </m:e>
                      </m:rad>
                      <m:nary>
                        <m:naryPr>
                          <m:chr m:val="∑"/>
                          <m:supHide m:val="on"/>
                          <m:ctrlPr>
                            <a:rPr lang="en-US" sz="22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2200" b="0" i="1" smtClean="0">
                              <a:solidFill>
                                <a:schemeClr val="bg1"/>
                              </a:solidFill>
                              <a:latin typeface="Cambria Math" panose="02040503050406030204" pitchFamily="18" charset="0"/>
                              <a:ea typeface="Cambria Math" panose="02040503050406030204" pitchFamily="18" charset="0"/>
                            </a:rPr>
                            <m:t>𝛼</m:t>
                          </m:r>
                        </m:sub>
                        <m:sup/>
                        <m:e>
                          <m:d>
                            <m:dPr>
                              <m:ctrlPr>
                                <a:rPr lang="en-US" sz="2200" b="0" i="1" smtClean="0">
                                  <a:solidFill>
                                    <a:schemeClr val="bg1"/>
                                  </a:solidFill>
                                  <a:latin typeface="Cambria Math" panose="02040503050406030204" pitchFamily="18" charset="0"/>
                                  <a:ea typeface="Cambria Math" panose="02040503050406030204" pitchFamily="18" charset="0"/>
                                </a:rPr>
                              </m:ctrlPr>
                            </m:dPr>
                            <m:e>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b="0" i="1" smtClean="0">
                                      <a:solidFill>
                                        <a:schemeClr val="bg1"/>
                                      </a:solidFill>
                                      <a:latin typeface="Cambria Math" panose="02040503050406030204" pitchFamily="18" charset="0"/>
                                      <a:ea typeface="Cambria Math" panose="02040503050406030204" pitchFamily="18" charset="0"/>
                                    </a:rPr>
                                    <m:t>𝑂</m:t>
                                  </m:r>
                                </m:e>
                                <m:sub>
                                  <m:r>
                                    <a:rPr lang="en-US" sz="2200" i="1">
                                      <a:solidFill>
                                        <a:schemeClr val="bg1"/>
                                      </a:solidFill>
                                      <a:latin typeface="Cambria Math" panose="02040503050406030204" pitchFamily="18" charset="0"/>
                                      <a:ea typeface="Cambria Math" panose="02040503050406030204" pitchFamily="18" charset="0"/>
                                    </a:rPr>
                                    <m:t>𝛼</m:t>
                                  </m:r>
                                </m:sub>
                              </m:sSub>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b="0" i="1" smtClean="0">
                                      <a:solidFill>
                                        <a:schemeClr val="bg1"/>
                                      </a:solidFill>
                                      <a:latin typeface="Cambria Math" panose="02040503050406030204" pitchFamily="18" charset="0"/>
                                      <a:ea typeface="Cambria Math" panose="02040503050406030204" pitchFamily="18" charset="0"/>
                                    </a:rPr>
                                    <m:t>𝑎</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𝟎</m:t>
                                  </m:r>
                                </m:e>
                              </m:d>
                              <m:r>
                                <a:rPr lang="en-US" sz="2200" b="0" i="1" smtClean="0">
                                  <a:solidFill>
                                    <a:schemeClr val="bg1"/>
                                  </a:solidFill>
                                  <a:latin typeface="Cambria Math" panose="02040503050406030204" pitchFamily="18" charset="0"/>
                                  <a:ea typeface="Cambria Math" panose="02040503050406030204" pitchFamily="18" charset="0"/>
                                </a:rPr>
                                <m:t>+</m:t>
                              </m:r>
                              <m:sSub>
                                <m:sSubPr>
                                  <m:ctrlPr>
                                    <a:rPr lang="en-US" sz="2200" b="0" i="1" smtClean="0">
                                      <a:solidFill>
                                        <a:schemeClr val="bg1"/>
                                      </a:solidFill>
                                      <a:latin typeface="Cambria Math" panose="02040503050406030204" pitchFamily="18" charset="0"/>
                                      <a:ea typeface="Cambria Math" panose="02040503050406030204" pitchFamily="18" charset="0"/>
                                    </a:rPr>
                                  </m:ctrlPr>
                                </m:sSubPr>
                                <m:e>
                                  <m:acc>
                                    <m:accPr>
                                      <m:chr m:val="̅"/>
                                      <m:ctrlPr>
                                        <a:rPr lang="en-US" sz="2200" b="0" i="1" smtClean="0">
                                          <a:solidFill>
                                            <a:schemeClr val="bg1"/>
                                          </a:solidFill>
                                          <a:latin typeface="Cambria Math" panose="02040503050406030204" pitchFamily="18" charset="0"/>
                                          <a:ea typeface="Cambria Math" panose="02040503050406030204" pitchFamily="18" charset="0"/>
                                        </a:rPr>
                                      </m:ctrlPr>
                                    </m:accPr>
                                    <m:e>
                                      <m:r>
                                        <a:rPr lang="en-US" sz="2200" b="0" i="1" smtClean="0">
                                          <a:solidFill>
                                            <a:schemeClr val="bg1"/>
                                          </a:solidFill>
                                          <a:latin typeface="Cambria Math" panose="02040503050406030204" pitchFamily="18" charset="0"/>
                                          <a:ea typeface="Cambria Math" panose="02040503050406030204" pitchFamily="18" charset="0"/>
                                        </a:rPr>
                                        <m:t>𝑂</m:t>
                                      </m:r>
                                    </m:e>
                                  </m:acc>
                                </m:e>
                                <m:sub>
                                  <m:r>
                                    <a:rPr lang="en-US" sz="2200" i="1">
                                      <a:solidFill>
                                        <a:schemeClr val="bg1"/>
                                      </a:solidFill>
                                      <a:latin typeface="Cambria Math" panose="02040503050406030204" pitchFamily="18" charset="0"/>
                                      <a:ea typeface="Cambria Math" panose="02040503050406030204" pitchFamily="18" charset="0"/>
                                    </a:rPr>
                                    <m:t>𝛼</m:t>
                                  </m:r>
                                </m:sub>
                              </m:sSub>
                              <m:sSubSup>
                                <m:sSubSupPr>
                                  <m:ctrlPr>
                                    <a:rPr lang="en-US" sz="2200" b="0" i="1" smtClean="0">
                                      <a:solidFill>
                                        <a:schemeClr val="bg1"/>
                                      </a:solidFill>
                                      <a:latin typeface="Cambria Math" panose="02040503050406030204" pitchFamily="18" charset="0"/>
                                      <a:ea typeface="Cambria Math" panose="02040503050406030204" pitchFamily="18" charset="0"/>
                                    </a:rPr>
                                  </m:ctrlPr>
                                </m:sSubSupPr>
                                <m:e>
                                  <m:r>
                                    <a:rPr lang="en-US" sz="2200" b="0" i="1" smtClean="0">
                                      <a:solidFill>
                                        <a:schemeClr val="bg1"/>
                                      </a:solidFill>
                                      <a:latin typeface="Cambria Math" panose="02040503050406030204" pitchFamily="18" charset="0"/>
                                      <a:ea typeface="Cambria Math" panose="02040503050406030204" pitchFamily="18" charset="0"/>
                                    </a:rPr>
                                    <m:t>𝑎</m:t>
                                  </m:r>
                                </m:e>
                                <m:sub>
                                  <m:r>
                                    <a:rPr lang="en-US" sz="2200" b="0" i="1" smtClean="0">
                                      <a:solidFill>
                                        <a:schemeClr val="bg1"/>
                                      </a:solidFill>
                                      <a:latin typeface="Cambria Math" panose="02040503050406030204" pitchFamily="18" charset="0"/>
                                      <a:ea typeface="Cambria Math" panose="02040503050406030204" pitchFamily="18" charset="0"/>
                                    </a:rPr>
                                    <m:t>𝛼</m:t>
                                  </m:r>
                                </m:sub>
                                <m:sup>
                                  <m:r>
                                    <a:rPr lang="en-US" sz="2200" b="0" i="1" smtClean="0">
                                      <a:solidFill>
                                        <a:schemeClr val="bg1"/>
                                      </a:solidFill>
                                      <a:latin typeface="Cambria Math" panose="02040503050406030204" pitchFamily="18" charset="0"/>
                                      <a:ea typeface="Cambria Math" panose="02040503050406030204" pitchFamily="18" charset="0"/>
                                    </a:rPr>
                                    <m:t>†</m:t>
                                  </m:r>
                                </m:sup>
                              </m:sSubSup>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𝟎</m:t>
                                  </m:r>
                                </m:e>
                              </m:d>
                            </m:e>
                          </m:d>
                        </m:e>
                      </m:nary>
                      <m:r>
                        <a:rPr lang="en-US" sz="22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22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2200" b="1" i="1" smtClean="0">
                              <a:solidFill>
                                <a:schemeClr val="bg1"/>
                              </a:solidFill>
                              <a:latin typeface="Cambria Math" panose="02040503050406030204" pitchFamily="18" charset="0"/>
                              <a:ea typeface="Cambria Math" panose="02040503050406030204" pitchFamily="18" charset="0"/>
                            </a:rPr>
                            <m:t>𝒌</m:t>
                          </m:r>
                        </m:sub>
                        <m:sup/>
                        <m:e>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i="1">
                                  <a:solidFill>
                                    <a:schemeClr val="bg1"/>
                                  </a:solidFill>
                                  <a:latin typeface="Cambria Math" panose="02040503050406030204" pitchFamily="18" charset="0"/>
                                  <a:ea typeface="Cambria Math" panose="02040503050406030204" pitchFamily="18" charset="0"/>
                                </a:rPr>
                                <m:t>𝜔</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d>
                            <m:dPr>
                              <m:ctrlPr>
                                <a:rPr lang="en-US" sz="2200" b="0" i="1" smtClean="0">
                                  <a:solidFill>
                                    <a:schemeClr val="bg1"/>
                                  </a:solidFill>
                                  <a:latin typeface="Cambria Math" panose="02040503050406030204" pitchFamily="18" charset="0"/>
                                  <a:ea typeface="Cambria Math" panose="02040503050406030204" pitchFamily="18" charset="0"/>
                                </a:rPr>
                              </m:ctrlPr>
                            </m:dPr>
                            <m:e>
                              <m:sSubSup>
                                <m:sSubSupPr>
                                  <m:ctrlPr>
                                    <a:rPr lang="en-US" sz="2200" b="0" i="1" smtClean="0">
                                      <a:solidFill>
                                        <a:schemeClr val="bg1"/>
                                      </a:solidFill>
                                      <a:latin typeface="Cambria Math" panose="02040503050406030204" pitchFamily="18" charset="0"/>
                                      <a:ea typeface="Cambria Math" panose="02040503050406030204" pitchFamily="18" charset="0"/>
                                    </a:rPr>
                                  </m:ctrlPr>
                                </m:sSubSupPr>
                                <m:e>
                                  <m:r>
                                    <a:rPr lang="en-US" sz="2200" b="0" i="1" smtClean="0">
                                      <a:solidFill>
                                        <a:schemeClr val="bg1"/>
                                      </a:solidFill>
                                      <a:latin typeface="Cambria Math" panose="02040503050406030204" pitchFamily="18" charset="0"/>
                                      <a:ea typeface="Cambria Math" panose="02040503050406030204" pitchFamily="18" charset="0"/>
                                    </a:rPr>
                                    <m:t>𝑏</m:t>
                                  </m:r>
                                </m:e>
                                <m:sub>
                                  <m:r>
                                    <a:rPr lang="en-US" sz="2200" i="1">
                                      <a:solidFill>
                                        <a:schemeClr val="bg1"/>
                                      </a:solidFill>
                                      <a:latin typeface="Cambria Math" panose="02040503050406030204" pitchFamily="18" charset="0"/>
                                      <a:ea typeface="Cambria Math" panose="02040503050406030204" pitchFamily="18" charset="0"/>
                                    </a:rPr>
                                    <m:t>𝛼</m:t>
                                  </m:r>
                                </m:sub>
                                <m:sup>
                                  <m:r>
                                    <a:rPr lang="en-US" sz="2200" i="1">
                                      <a:solidFill>
                                        <a:schemeClr val="bg1"/>
                                      </a:solidFill>
                                      <a:latin typeface="Cambria Math" panose="02040503050406030204" pitchFamily="18" charset="0"/>
                                      <a:ea typeface="Cambria Math" panose="02040503050406030204" pitchFamily="18" charset="0"/>
                                    </a:rPr>
                                    <m:t>†</m:t>
                                  </m:r>
                                </m:sup>
                              </m:sSubSup>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b="0" i="1" smtClean="0">
                                      <a:solidFill>
                                        <a:schemeClr val="bg1"/>
                                      </a:solidFill>
                                      <a:latin typeface="Cambria Math" panose="02040503050406030204" pitchFamily="18" charset="0"/>
                                      <a:ea typeface="Cambria Math" panose="02040503050406030204" pitchFamily="18" charset="0"/>
                                    </a:rPr>
                                    <m:t>𝑏</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r>
                                <a:rPr lang="en-US" sz="2200" b="0" i="1" smtClean="0">
                                  <a:solidFill>
                                    <a:schemeClr val="bg1"/>
                                  </a:solidFill>
                                  <a:latin typeface="Cambria Math" panose="02040503050406030204" pitchFamily="18" charset="0"/>
                                  <a:ea typeface="Cambria Math" panose="02040503050406030204" pitchFamily="18" charset="0"/>
                                </a:rPr>
                                <m:t>+</m:t>
                              </m:r>
                              <m:f>
                                <m:fPr>
                                  <m:ctrlPr>
                                    <a:rPr lang="en-US" sz="2200" b="0" i="1" smtClean="0">
                                      <a:solidFill>
                                        <a:schemeClr val="bg1"/>
                                      </a:solidFill>
                                      <a:latin typeface="Cambria Math" panose="02040503050406030204" pitchFamily="18" charset="0"/>
                                      <a:ea typeface="Cambria Math" panose="02040503050406030204" pitchFamily="18" charset="0"/>
                                    </a:rPr>
                                  </m:ctrlPr>
                                </m:fPr>
                                <m:num>
                                  <m:r>
                                    <a:rPr lang="en-US" sz="2200" b="0" i="1" smtClean="0">
                                      <a:solidFill>
                                        <a:schemeClr val="bg1"/>
                                      </a:solidFill>
                                      <a:latin typeface="Cambria Math" panose="02040503050406030204" pitchFamily="18" charset="0"/>
                                      <a:ea typeface="Cambria Math" panose="02040503050406030204" pitchFamily="18" charset="0"/>
                                    </a:rPr>
                                    <m:t>1</m:t>
                                  </m:r>
                                </m:num>
                                <m:den>
                                  <m:r>
                                    <a:rPr lang="en-US" sz="2200" b="0" i="1" smtClean="0">
                                      <a:solidFill>
                                        <a:schemeClr val="bg1"/>
                                      </a:solidFill>
                                      <a:latin typeface="Cambria Math" panose="02040503050406030204" pitchFamily="18" charset="0"/>
                                      <a:ea typeface="Cambria Math" panose="02040503050406030204" pitchFamily="18" charset="0"/>
                                    </a:rPr>
                                    <m:t>2</m:t>
                                  </m:r>
                                </m:den>
                              </m:f>
                            </m:e>
                          </m:d>
                        </m:e>
                      </m:nary>
                    </m:oMath>
                  </m:oMathPara>
                </a14:m>
                <a:endParaRPr lang="en-ES" sz="2200" dirty="0"/>
              </a:p>
            </p:txBody>
          </p:sp>
        </mc:Choice>
        <mc:Fallback xmlns="">
          <p:sp>
            <p:nvSpPr>
              <p:cNvPr id="3" name="TextBox 2">
                <a:extLst>
                  <a:ext uri="{FF2B5EF4-FFF2-40B4-BE49-F238E27FC236}">
                    <a16:creationId xmlns:a16="http://schemas.microsoft.com/office/drawing/2014/main" id="{B23125F0-19ED-FD69-C954-DE6BE126FE75}"/>
                  </a:ext>
                </a:extLst>
              </p:cNvPr>
              <p:cNvSpPr txBox="1">
                <a:spLocks noRot="1" noChangeAspect="1" noMove="1" noResize="1" noEditPoints="1" noAdjustHandles="1" noChangeArrowheads="1" noChangeShapeType="1" noTextEdit="1"/>
              </p:cNvSpPr>
              <p:nvPr/>
            </p:nvSpPr>
            <p:spPr>
              <a:xfrm>
                <a:off x="395882" y="1440000"/>
                <a:ext cx="11400237" cy="821572"/>
              </a:xfrm>
              <a:prstGeom prst="rect">
                <a:avLst/>
              </a:prstGeom>
              <a:blipFill>
                <a:blip r:embed="rId2"/>
                <a:stretch>
                  <a:fillRect l="-111" t="-145455" b="-201515"/>
                </a:stretch>
              </a:blipFill>
            </p:spPr>
            <p:txBody>
              <a:bodyPr/>
              <a:lstStyle/>
              <a:p>
                <a:r>
                  <a:rPr lang="en-ES">
                    <a:noFill/>
                  </a:rPr>
                  <a:t> </a:t>
                </a:r>
              </a:p>
            </p:txBody>
          </p:sp>
        </mc:Fallback>
      </mc:AlternateContent>
      <p:pic>
        <p:nvPicPr>
          <p:cNvPr id="7" name="Picture 6">
            <a:extLst>
              <a:ext uri="{FF2B5EF4-FFF2-40B4-BE49-F238E27FC236}">
                <a16:creationId xmlns:a16="http://schemas.microsoft.com/office/drawing/2014/main" id="{884E9DA5-582C-E24D-6BDB-ED106EFE5F1F}"/>
              </a:ext>
            </a:extLst>
          </p:cNvPr>
          <p:cNvPicPr>
            <a:picLocks noChangeAspect="1"/>
          </p:cNvPicPr>
          <p:nvPr/>
        </p:nvPicPr>
        <p:blipFill rotWithShape="1">
          <a:blip r:embed="rId3"/>
          <a:srcRect t="6319" b="-1"/>
          <a:stretch/>
        </p:blipFill>
        <p:spPr>
          <a:xfrm>
            <a:off x="395882" y="3814763"/>
            <a:ext cx="11232696" cy="928002"/>
          </a:xfrm>
          <a:prstGeom prst="rect">
            <a:avLst/>
          </a:prstGeom>
        </p:spPr>
      </p:pic>
    </p:spTree>
    <p:extLst>
      <p:ext uri="{BB962C8B-B14F-4D97-AF65-F5344CB8AC3E}">
        <p14:creationId xmlns:p14="http://schemas.microsoft.com/office/powerpoint/2010/main" val="1635809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49</a:t>
            </a:fld>
            <a:endParaRPr lang="en-E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3125F0-19ED-FD69-C954-DE6BE126FE75}"/>
                  </a:ext>
                </a:extLst>
              </p:cNvPr>
              <p:cNvSpPr txBox="1"/>
              <p:nvPr/>
            </p:nvSpPr>
            <p:spPr>
              <a:xfrm>
                <a:off x="395882" y="1440000"/>
                <a:ext cx="11400237" cy="821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2200" i="1" smtClean="0">
                          <a:solidFill>
                            <a:schemeClr val="tx1"/>
                          </a:solidFill>
                          <a:latin typeface="Cambria Math" panose="02040503050406030204" pitchFamily="18" charset="0"/>
                          <a:ea typeface="Cambria Math" panose="02040503050406030204" pitchFamily="18" charset="0"/>
                        </a:rPr>
                        <m:t>ℋ</m:t>
                      </m:r>
                      <m:r>
                        <a:rPr lang="en-ES" sz="2200" i="1" smtClean="0">
                          <a:solidFill>
                            <a:schemeClr val="tx1"/>
                          </a:solidFill>
                          <a:latin typeface="Cambria Math" panose="02040503050406030204" pitchFamily="18" charset="0"/>
                          <a:ea typeface="Cambria Math" panose="02040503050406030204" pitchFamily="18" charset="0"/>
                        </a:rPr>
                        <m:t>≈</m:t>
                      </m:r>
                      <m:sSup>
                        <m:sSupPr>
                          <m:ctrlPr>
                            <a:rPr lang="en-ES" sz="2200" i="1" smtClean="0">
                              <a:solidFill>
                                <a:schemeClr val="bg1">
                                  <a:lumMod val="75000"/>
                                </a:schemeClr>
                              </a:solidFill>
                              <a:latin typeface="Cambria Math" panose="02040503050406030204" pitchFamily="18" charset="0"/>
                              <a:ea typeface="Cambria Math" panose="02040503050406030204" pitchFamily="18" charset="0"/>
                            </a:rPr>
                          </m:ctrlPr>
                        </m:sSupPr>
                        <m:e>
                          <m:r>
                            <a:rPr lang="en-US" sz="2200" b="0" i="1" smtClean="0">
                              <a:solidFill>
                                <a:schemeClr val="bg1">
                                  <a:lumMod val="75000"/>
                                </a:schemeClr>
                              </a:solidFill>
                              <a:latin typeface="Cambria Math" panose="02040503050406030204" pitchFamily="18" charset="0"/>
                              <a:ea typeface="Cambria Math" panose="02040503050406030204" pitchFamily="18" charset="0"/>
                            </a:rPr>
                            <m:t>𝑁𝐸</m:t>
                          </m:r>
                        </m:e>
                        <m:sup>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r>
                                <a:rPr lang="en-US" sz="2200" b="0" i="1" smtClean="0">
                                  <a:solidFill>
                                    <a:schemeClr val="bg1">
                                      <a:lumMod val="75000"/>
                                    </a:schemeClr>
                                  </a:solidFill>
                                  <a:latin typeface="Cambria Math" panose="02040503050406030204" pitchFamily="18" charset="0"/>
                                  <a:ea typeface="Cambria Math" panose="02040503050406030204" pitchFamily="18" charset="0"/>
                                </a:rPr>
                                <m:t>0</m:t>
                              </m:r>
                            </m:e>
                          </m:d>
                        </m:sup>
                      </m:sSup>
                      <m:r>
                        <a:rPr lang="en-US" sz="2200" b="0" i="1" smtClean="0">
                          <a:solidFill>
                            <a:schemeClr val="tx1"/>
                          </a:solidFill>
                          <a:latin typeface="Cambria Math" panose="02040503050406030204" pitchFamily="18" charset="0"/>
                          <a:ea typeface="Cambria Math" panose="02040503050406030204" pitchFamily="18" charset="0"/>
                        </a:rPr>
                        <m:t>+</m:t>
                      </m:r>
                      <m:r>
                        <a:rPr lang="en-US" sz="2200" b="0" i="1" smtClean="0">
                          <a:solidFill>
                            <a:schemeClr val="tx1"/>
                          </a:solidFill>
                          <a:latin typeface="Cambria Math" panose="02040503050406030204" pitchFamily="18" charset="0"/>
                          <a:ea typeface="Cambria Math" panose="02040503050406030204" pitchFamily="18" charset="0"/>
                        </a:rPr>
                        <m:t>𝑁</m:t>
                      </m:r>
                      <m:sSup>
                        <m:sSupPr>
                          <m:ctrlPr>
                            <a:rPr lang="en-US" sz="2200" b="0" i="1" smtClean="0">
                              <a:solidFill>
                                <a:schemeClr val="tx1"/>
                              </a:solidFill>
                              <a:latin typeface="Cambria Math" panose="02040503050406030204" pitchFamily="18" charset="0"/>
                              <a:ea typeface="Cambria Math" panose="02040503050406030204" pitchFamily="18" charset="0"/>
                            </a:rPr>
                          </m:ctrlPr>
                        </m:sSupPr>
                        <m:e>
                          <m:r>
                            <a:rPr lang="en-US" sz="2200" b="0" i="1" smtClean="0">
                              <a:solidFill>
                                <a:schemeClr val="tx1"/>
                              </a:solidFill>
                              <a:latin typeface="Cambria Math" panose="02040503050406030204" pitchFamily="18" charset="0"/>
                              <a:ea typeface="Cambria Math" panose="02040503050406030204" pitchFamily="18" charset="0"/>
                            </a:rPr>
                            <m:t>𝐸</m:t>
                          </m:r>
                        </m:e>
                        <m:sup>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0" i="1" smtClean="0">
                                  <a:solidFill>
                                    <a:schemeClr val="tx1"/>
                                  </a:solidFill>
                                  <a:latin typeface="Cambria Math" panose="02040503050406030204" pitchFamily="18" charset="0"/>
                                  <a:ea typeface="Cambria Math" panose="02040503050406030204" pitchFamily="18" charset="0"/>
                                </a:rPr>
                                <m:t>2</m:t>
                              </m:r>
                            </m:e>
                          </m:d>
                        </m:sup>
                      </m:sSup>
                      <m:r>
                        <a:rPr lang="en-US" sz="2200" i="1">
                          <a:latin typeface="Cambria Math" panose="02040503050406030204" pitchFamily="18" charset="0"/>
                          <a:ea typeface="Cambria Math" panose="02040503050406030204" pitchFamily="18" charset="0"/>
                        </a:rPr>
                        <m:t>+</m:t>
                      </m:r>
                      <m:nary>
                        <m:naryPr>
                          <m:chr m:val="∑"/>
                          <m:supHide m:val="on"/>
                          <m:ctrlPr>
                            <a:rPr lang="en-US" sz="2200" i="1">
                              <a:latin typeface="Cambria Math" panose="02040503050406030204" pitchFamily="18" charset="0"/>
                              <a:ea typeface="Cambria Math" panose="02040503050406030204" pitchFamily="18" charset="0"/>
                            </a:rPr>
                          </m:ctrlPr>
                        </m:naryPr>
                        <m:sub>
                          <m:r>
                            <m:rPr>
                              <m:brk m:alnAt="7"/>
                            </m:rPr>
                            <a:rPr lang="en-US" sz="2200" b="1" i="1">
                              <a:latin typeface="Cambria Math" panose="02040503050406030204" pitchFamily="18" charset="0"/>
                              <a:ea typeface="Cambria Math" panose="02040503050406030204" pitchFamily="18" charset="0"/>
                            </a:rPr>
                            <m:t>𝒌</m:t>
                          </m:r>
                        </m:sub>
                        <m:sup/>
                        <m:e>
                          <m:r>
                            <m:rPr>
                              <m:sty m:val="p"/>
                            </m:rPr>
                            <a:rPr lang="el-GR" sz="2200" i="1">
                              <a:latin typeface="Cambria Math" panose="02040503050406030204" pitchFamily="18" charset="0"/>
                              <a:ea typeface="Cambria Math" panose="02040503050406030204" pitchFamily="18" charset="0"/>
                            </a:rPr>
                            <m:t>Δ</m:t>
                          </m:r>
                          <m:d>
                            <m:dPr>
                              <m:ctrlPr>
                                <a:rPr lang="el-GR" sz="2200" i="1">
                                  <a:latin typeface="Cambria Math" panose="02040503050406030204" pitchFamily="18" charset="0"/>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𝒌</m:t>
                              </m:r>
                            </m:e>
                          </m:d>
                        </m:e>
                      </m:nary>
                      <m:r>
                        <a:rPr lang="en-US" sz="2200" b="0" i="1" smtClean="0">
                          <a:solidFill>
                            <a:schemeClr val="bg1"/>
                          </a:solidFill>
                          <a:latin typeface="Cambria Math" panose="02040503050406030204" pitchFamily="18" charset="0"/>
                          <a:ea typeface="Cambria Math" panose="02040503050406030204" pitchFamily="18" charset="0"/>
                        </a:rPr>
                        <m:t>+</m:t>
                      </m:r>
                      <m:rad>
                        <m:radPr>
                          <m:degHide m:val="on"/>
                          <m:ctrlPr>
                            <a:rPr lang="en-US" sz="2200" b="0" i="1" smtClean="0">
                              <a:solidFill>
                                <a:schemeClr val="bg1"/>
                              </a:solidFill>
                              <a:latin typeface="Cambria Math" panose="02040503050406030204" pitchFamily="18" charset="0"/>
                              <a:ea typeface="Cambria Math" panose="02040503050406030204" pitchFamily="18" charset="0"/>
                            </a:rPr>
                          </m:ctrlPr>
                        </m:radPr>
                        <m:deg/>
                        <m:e>
                          <m:r>
                            <a:rPr lang="en-US" sz="2200" b="0" i="1" smtClean="0">
                              <a:solidFill>
                                <a:schemeClr val="bg1"/>
                              </a:solidFill>
                              <a:latin typeface="Cambria Math" panose="02040503050406030204" pitchFamily="18" charset="0"/>
                              <a:ea typeface="Cambria Math" panose="02040503050406030204" pitchFamily="18" charset="0"/>
                            </a:rPr>
                            <m:t>𝑁</m:t>
                          </m:r>
                        </m:e>
                      </m:rad>
                      <m:nary>
                        <m:naryPr>
                          <m:chr m:val="∑"/>
                          <m:supHide m:val="on"/>
                          <m:ctrlPr>
                            <a:rPr lang="en-US" sz="22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2200" b="0" i="1" smtClean="0">
                              <a:solidFill>
                                <a:schemeClr val="bg1"/>
                              </a:solidFill>
                              <a:latin typeface="Cambria Math" panose="02040503050406030204" pitchFamily="18" charset="0"/>
                              <a:ea typeface="Cambria Math" panose="02040503050406030204" pitchFamily="18" charset="0"/>
                            </a:rPr>
                            <m:t>𝛼</m:t>
                          </m:r>
                        </m:sub>
                        <m:sup/>
                        <m:e>
                          <m:d>
                            <m:dPr>
                              <m:ctrlPr>
                                <a:rPr lang="en-US" sz="2200" b="0" i="1" smtClean="0">
                                  <a:solidFill>
                                    <a:schemeClr val="bg1"/>
                                  </a:solidFill>
                                  <a:latin typeface="Cambria Math" panose="02040503050406030204" pitchFamily="18" charset="0"/>
                                  <a:ea typeface="Cambria Math" panose="02040503050406030204" pitchFamily="18" charset="0"/>
                                </a:rPr>
                              </m:ctrlPr>
                            </m:dPr>
                            <m:e>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b="0" i="1" smtClean="0">
                                      <a:solidFill>
                                        <a:schemeClr val="bg1"/>
                                      </a:solidFill>
                                      <a:latin typeface="Cambria Math" panose="02040503050406030204" pitchFamily="18" charset="0"/>
                                      <a:ea typeface="Cambria Math" panose="02040503050406030204" pitchFamily="18" charset="0"/>
                                    </a:rPr>
                                    <m:t>𝑂</m:t>
                                  </m:r>
                                </m:e>
                                <m:sub>
                                  <m:r>
                                    <a:rPr lang="en-US" sz="2200" i="1">
                                      <a:solidFill>
                                        <a:schemeClr val="bg1"/>
                                      </a:solidFill>
                                      <a:latin typeface="Cambria Math" panose="02040503050406030204" pitchFamily="18" charset="0"/>
                                      <a:ea typeface="Cambria Math" panose="02040503050406030204" pitchFamily="18" charset="0"/>
                                    </a:rPr>
                                    <m:t>𝛼</m:t>
                                  </m:r>
                                </m:sub>
                              </m:sSub>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b="0" i="1" smtClean="0">
                                      <a:solidFill>
                                        <a:schemeClr val="bg1"/>
                                      </a:solidFill>
                                      <a:latin typeface="Cambria Math" panose="02040503050406030204" pitchFamily="18" charset="0"/>
                                      <a:ea typeface="Cambria Math" panose="02040503050406030204" pitchFamily="18" charset="0"/>
                                    </a:rPr>
                                    <m:t>𝑎</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𝟎</m:t>
                                  </m:r>
                                </m:e>
                              </m:d>
                              <m:r>
                                <a:rPr lang="en-US" sz="2200" b="0" i="1" smtClean="0">
                                  <a:solidFill>
                                    <a:schemeClr val="bg1"/>
                                  </a:solidFill>
                                  <a:latin typeface="Cambria Math" panose="02040503050406030204" pitchFamily="18" charset="0"/>
                                  <a:ea typeface="Cambria Math" panose="02040503050406030204" pitchFamily="18" charset="0"/>
                                </a:rPr>
                                <m:t>+</m:t>
                              </m:r>
                              <m:sSub>
                                <m:sSubPr>
                                  <m:ctrlPr>
                                    <a:rPr lang="en-US" sz="2200" b="0" i="1" smtClean="0">
                                      <a:solidFill>
                                        <a:schemeClr val="bg1"/>
                                      </a:solidFill>
                                      <a:latin typeface="Cambria Math" panose="02040503050406030204" pitchFamily="18" charset="0"/>
                                      <a:ea typeface="Cambria Math" panose="02040503050406030204" pitchFamily="18" charset="0"/>
                                    </a:rPr>
                                  </m:ctrlPr>
                                </m:sSubPr>
                                <m:e>
                                  <m:acc>
                                    <m:accPr>
                                      <m:chr m:val="̅"/>
                                      <m:ctrlPr>
                                        <a:rPr lang="en-US" sz="2200" b="0" i="1" smtClean="0">
                                          <a:solidFill>
                                            <a:schemeClr val="bg1"/>
                                          </a:solidFill>
                                          <a:latin typeface="Cambria Math" panose="02040503050406030204" pitchFamily="18" charset="0"/>
                                          <a:ea typeface="Cambria Math" panose="02040503050406030204" pitchFamily="18" charset="0"/>
                                        </a:rPr>
                                      </m:ctrlPr>
                                    </m:accPr>
                                    <m:e>
                                      <m:r>
                                        <a:rPr lang="en-US" sz="2200" b="0" i="1" smtClean="0">
                                          <a:solidFill>
                                            <a:schemeClr val="bg1"/>
                                          </a:solidFill>
                                          <a:latin typeface="Cambria Math" panose="02040503050406030204" pitchFamily="18" charset="0"/>
                                          <a:ea typeface="Cambria Math" panose="02040503050406030204" pitchFamily="18" charset="0"/>
                                        </a:rPr>
                                        <m:t>𝑂</m:t>
                                      </m:r>
                                    </m:e>
                                  </m:acc>
                                </m:e>
                                <m:sub>
                                  <m:r>
                                    <a:rPr lang="en-US" sz="2200" i="1">
                                      <a:solidFill>
                                        <a:schemeClr val="bg1"/>
                                      </a:solidFill>
                                      <a:latin typeface="Cambria Math" panose="02040503050406030204" pitchFamily="18" charset="0"/>
                                      <a:ea typeface="Cambria Math" panose="02040503050406030204" pitchFamily="18" charset="0"/>
                                    </a:rPr>
                                    <m:t>𝛼</m:t>
                                  </m:r>
                                </m:sub>
                              </m:sSub>
                              <m:sSubSup>
                                <m:sSubSupPr>
                                  <m:ctrlPr>
                                    <a:rPr lang="en-US" sz="2200" b="0" i="1" smtClean="0">
                                      <a:solidFill>
                                        <a:schemeClr val="bg1"/>
                                      </a:solidFill>
                                      <a:latin typeface="Cambria Math" panose="02040503050406030204" pitchFamily="18" charset="0"/>
                                      <a:ea typeface="Cambria Math" panose="02040503050406030204" pitchFamily="18" charset="0"/>
                                    </a:rPr>
                                  </m:ctrlPr>
                                </m:sSubSupPr>
                                <m:e>
                                  <m:r>
                                    <a:rPr lang="en-US" sz="2200" b="0" i="1" smtClean="0">
                                      <a:solidFill>
                                        <a:schemeClr val="bg1"/>
                                      </a:solidFill>
                                      <a:latin typeface="Cambria Math" panose="02040503050406030204" pitchFamily="18" charset="0"/>
                                      <a:ea typeface="Cambria Math" panose="02040503050406030204" pitchFamily="18" charset="0"/>
                                    </a:rPr>
                                    <m:t>𝑎</m:t>
                                  </m:r>
                                </m:e>
                                <m:sub>
                                  <m:r>
                                    <a:rPr lang="en-US" sz="2200" b="0" i="1" smtClean="0">
                                      <a:solidFill>
                                        <a:schemeClr val="bg1"/>
                                      </a:solidFill>
                                      <a:latin typeface="Cambria Math" panose="02040503050406030204" pitchFamily="18" charset="0"/>
                                      <a:ea typeface="Cambria Math" panose="02040503050406030204" pitchFamily="18" charset="0"/>
                                    </a:rPr>
                                    <m:t>𝛼</m:t>
                                  </m:r>
                                </m:sub>
                                <m:sup>
                                  <m:r>
                                    <a:rPr lang="en-US" sz="2200" b="0" i="1" smtClean="0">
                                      <a:solidFill>
                                        <a:schemeClr val="bg1"/>
                                      </a:solidFill>
                                      <a:latin typeface="Cambria Math" panose="02040503050406030204" pitchFamily="18" charset="0"/>
                                      <a:ea typeface="Cambria Math" panose="02040503050406030204" pitchFamily="18" charset="0"/>
                                    </a:rPr>
                                    <m:t>†</m:t>
                                  </m:r>
                                </m:sup>
                              </m:sSubSup>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𝟎</m:t>
                                  </m:r>
                                </m:e>
                              </m:d>
                            </m:e>
                          </m:d>
                        </m:e>
                      </m:nary>
                      <m:r>
                        <a:rPr lang="en-US" sz="22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22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2200" b="1" i="1" smtClean="0">
                              <a:solidFill>
                                <a:schemeClr val="bg1"/>
                              </a:solidFill>
                              <a:latin typeface="Cambria Math" panose="02040503050406030204" pitchFamily="18" charset="0"/>
                              <a:ea typeface="Cambria Math" panose="02040503050406030204" pitchFamily="18" charset="0"/>
                            </a:rPr>
                            <m:t>𝒌</m:t>
                          </m:r>
                        </m:sub>
                        <m:sup/>
                        <m:e>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i="1">
                                  <a:solidFill>
                                    <a:schemeClr val="bg1"/>
                                  </a:solidFill>
                                  <a:latin typeface="Cambria Math" panose="02040503050406030204" pitchFamily="18" charset="0"/>
                                  <a:ea typeface="Cambria Math" panose="02040503050406030204" pitchFamily="18" charset="0"/>
                                </a:rPr>
                                <m:t>𝜔</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d>
                            <m:dPr>
                              <m:ctrlPr>
                                <a:rPr lang="en-US" sz="2200" b="0" i="1" smtClean="0">
                                  <a:solidFill>
                                    <a:schemeClr val="bg1"/>
                                  </a:solidFill>
                                  <a:latin typeface="Cambria Math" panose="02040503050406030204" pitchFamily="18" charset="0"/>
                                  <a:ea typeface="Cambria Math" panose="02040503050406030204" pitchFamily="18" charset="0"/>
                                </a:rPr>
                              </m:ctrlPr>
                            </m:dPr>
                            <m:e>
                              <m:sSubSup>
                                <m:sSubSupPr>
                                  <m:ctrlPr>
                                    <a:rPr lang="en-US" sz="2200" b="0" i="1" smtClean="0">
                                      <a:solidFill>
                                        <a:schemeClr val="bg1"/>
                                      </a:solidFill>
                                      <a:latin typeface="Cambria Math" panose="02040503050406030204" pitchFamily="18" charset="0"/>
                                      <a:ea typeface="Cambria Math" panose="02040503050406030204" pitchFamily="18" charset="0"/>
                                    </a:rPr>
                                  </m:ctrlPr>
                                </m:sSubSupPr>
                                <m:e>
                                  <m:r>
                                    <a:rPr lang="en-US" sz="2200" b="0" i="1" smtClean="0">
                                      <a:solidFill>
                                        <a:schemeClr val="bg1"/>
                                      </a:solidFill>
                                      <a:latin typeface="Cambria Math" panose="02040503050406030204" pitchFamily="18" charset="0"/>
                                      <a:ea typeface="Cambria Math" panose="02040503050406030204" pitchFamily="18" charset="0"/>
                                    </a:rPr>
                                    <m:t>𝑏</m:t>
                                  </m:r>
                                </m:e>
                                <m:sub>
                                  <m:r>
                                    <a:rPr lang="en-US" sz="2200" i="1">
                                      <a:solidFill>
                                        <a:schemeClr val="bg1"/>
                                      </a:solidFill>
                                      <a:latin typeface="Cambria Math" panose="02040503050406030204" pitchFamily="18" charset="0"/>
                                      <a:ea typeface="Cambria Math" panose="02040503050406030204" pitchFamily="18" charset="0"/>
                                    </a:rPr>
                                    <m:t>𝛼</m:t>
                                  </m:r>
                                </m:sub>
                                <m:sup>
                                  <m:r>
                                    <a:rPr lang="en-US" sz="2200" i="1">
                                      <a:solidFill>
                                        <a:schemeClr val="bg1"/>
                                      </a:solidFill>
                                      <a:latin typeface="Cambria Math" panose="02040503050406030204" pitchFamily="18" charset="0"/>
                                      <a:ea typeface="Cambria Math" panose="02040503050406030204" pitchFamily="18" charset="0"/>
                                    </a:rPr>
                                    <m:t>†</m:t>
                                  </m:r>
                                </m:sup>
                              </m:sSubSup>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b="0" i="1" smtClean="0">
                                      <a:solidFill>
                                        <a:schemeClr val="bg1"/>
                                      </a:solidFill>
                                      <a:latin typeface="Cambria Math" panose="02040503050406030204" pitchFamily="18" charset="0"/>
                                      <a:ea typeface="Cambria Math" panose="02040503050406030204" pitchFamily="18" charset="0"/>
                                    </a:rPr>
                                    <m:t>𝑏</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r>
                                <a:rPr lang="en-US" sz="2200" b="0" i="1" smtClean="0">
                                  <a:solidFill>
                                    <a:schemeClr val="bg1"/>
                                  </a:solidFill>
                                  <a:latin typeface="Cambria Math" panose="02040503050406030204" pitchFamily="18" charset="0"/>
                                  <a:ea typeface="Cambria Math" panose="02040503050406030204" pitchFamily="18" charset="0"/>
                                </a:rPr>
                                <m:t>+</m:t>
                              </m:r>
                              <m:f>
                                <m:fPr>
                                  <m:ctrlPr>
                                    <a:rPr lang="en-US" sz="2200" b="0" i="1" smtClean="0">
                                      <a:solidFill>
                                        <a:schemeClr val="bg1"/>
                                      </a:solidFill>
                                      <a:latin typeface="Cambria Math" panose="02040503050406030204" pitchFamily="18" charset="0"/>
                                      <a:ea typeface="Cambria Math" panose="02040503050406030204" pitchFamily="18" charset="0"/>
                                    </a:rPr>
                                  </m:ctrlPr>
                                </m:fPr>
                                <m:num>
                                  <m:r>
                                    <a:rPr lang="en-US" sz="2200" b="0" i="1" smtClean="0">
                                      <a:solidFill>
                                        <a:schemeClr val="bg1"/>
                                      </a:solidFill>
                                      <a:latin typeface="Cambria Math" panose="02040503050406030204" pitchFamily="18" charset="0"/>
                                      <a:ea typeface="Cambria Math" panose="02040503050406030204" pitchFamily="18" charset="0"/>
                                    </a:rPr>
                                    <m:t>1</m:t>
                                  </m:r>
                                </m:num>
                                <m:den>
                                  <m:r>
                                    <a:rPr lang="en-US" sz="2200" b="0" i="1" smtClean="0">
                                      <a:solidFill>
                                        <a:schemeClr val="bg1"/>
                                      </a:solidFill>
                                      <a:latin typeface="Cambria Math" panose="02040503050406030204" pitchFamily="18" charset="0"/>
                                      <a:ea typeface="Cambria Math" panose="02040503050406030204" pitchFamily="18" charset="0"/>
                                    </a:rPr>
                                    <m:t>2</m:t>
                                  </m:r>
                                </m:den>
                              </m:f>
                            </m:e>
                          </m:d>
                        </m:e>
                      </m:nary>
                    </m:oMath>
                  </m:oMathPara>
                </a14:m>
                <a:endParaRPr lang="en-ES" sz="2200" dirty="0"/>
              </a:p>
            </p:txBody>
          </p:sp>
        </mc:Choice>
        <mc:Fallback xmlns="">
          <p:sp>
            <p:nvSpPr>
              <p:cNvPr id="3" name="TextBox 2">
                <a:extLst>
                  <a:ext uri="{FF2B5EF4-FFF2-40B4-BE49-F238E27FC236}">
                    <a16:creationId xmlns:a16="http://schemas.microsoft.com/office/drawing/2014/main" id="{B23125F0-19ED-FD69-C954-DE6BE126FE75}"/>
                  </a:ext>
                </a:extLst>
              </p:cNvPr>
              <p:cNvSpPr txBox="1">
                <a:spLocks noRot="1" noChangeAspect="1" noMove="1" noResize="1" noEditPoints="1" noAdjustHandles="1" noChangeArrowheads="1" noChangeShapeType="1" noTextEdit="1"/>
              </p:cNvSpPr>
              <p:nvPr/>
            </p:nvSpPr>
            <p:spPr>
              <a:xfrm>
                <a:off x="395882" y="1440000"/>
                <a:ext cx="11400237" cy="821572"/>
              </a:xfrm>
              <a:prstGeom prst="rect">
                <a:avLst/>
              </a:prstGeom>
              <a:blipFill>
                <a:blip r:embed="rId3"/>
                <a:stretch>
                  <a:fillRect l="-111" t="-145455" b="-201515"/>
                </a:stretch>
              </a:blipFill>
            </p:spPr>
            <p:txBody>
              <a:bodyPr/>
              <a:lstStyle/>
              <a:p>
                <a:r>
                  <a:rPr lang="en-ES">
                    <a:noFill/>
                  </a:rPr>
                  <a:t> </a:t>
                </a:r>
              </a:p>
            </p:txBody>
          </p:sp>
        </mc:Fallback>
      </mc:AlternateContent>
      <p:sp>
        <p:nvSpPr>
          <p:cNvPr id="4" name="Title 1">
            <a:extLst>
              <a:ext uri="{FF2B5EF4-FFF2-40B4-BE49-F238E27FC236}">
                <a16:creationId xmlns:a16="http://schemas.microsoft.com/office/drawing/2014/main" id="{13A85E85-0E44-DCBC-1B91-5C2790B82AC4}"/>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Output: Bosonic Hamiltonian</a:t>
            </a:r>
          </a:p>
        </p:txBody>
      </p:sp>
      <p:pic>
        <p:nvPicPr>
          <p:cNvPr id="7" name="Picture 6">
            <a:extLst>
              <a:ext uri="{FF2B5EF4-FFF2-40B4-BE49-F238E27FC236}">
                <a16:creationId xmlns:a16="http://schemas.microsoft.com/office/drawing/2014/main" id="{534A26D1-F494-82FD-2F99-C87DC3758EB2}"/>
              </a:ext>
            </a:extLst>
          </p:cNvPr>
          <p:cNvPicPr>
            <a:picLocks noChangeAspect="1"/>
          </p:cNvPicPr>
          <p:nvPr/>
        </p:nvPicPr>
        <p:blipFill>
          <a:blip r:embed="rId4"/>
          <a:stretch>
            <a:fillRect/>
          </a:stretch>
        </p:blipFill>
        <p:spPr>
          <a:xfrm>
            <a:off x="6684963" y="1169498"/>
            <a:ext cx="4516438" cy="3044789"/>
          </a:xfrm>
          <a:prstGeom prst="rect">
            <a:avLst/>
          </a:prstGeom>
        </p:spPr>
      </p:pic>
      <p:pic>
        <p:nvPicPr>
          <p:cNvPr id="9" name="Picture 8">
            <a:extLst>
              <a:ext uri="{FF2B5EF4-FFF2-40B4-BE49-F238E27FC236}">
                <a16:creationId xmlns:a16="http://schemas.microsoft.com/office/drawing/2014/main" id="{F96E7CA2-87AB-5F8B-510C-8BCC24B6BCEE}"/>
              </a:ext>
            </a:extLst>
          </p:cNvPr>
          <p:cNvPicPr>
            <a:picLocks noChangeAspect="1"/>
          </p:cNvPicPr>
          <p:nvPr/>
        </p:nvPicPr>
        <p:blipFill>
          <a:blip r:embed="rId5"/>
          <a:stretch>
            <a:fillRect/>
          </a:stretch>
        </p:blipFill>
        <p:spPr>
          <a:xfrm>
            <a:off x="186782" y="5149011"/>
            <a:ext cx="11818436" cy="540590"/>
          </a:xfrm>
          <a:prstGeom prst="rect">
            <a:avLst/>
          </a:prstGeom>
        </p:spPr>
      </p:pic>
    </p:spTree>
    <p:extLst>
      <p:ext uri="{BB962C8B-B14F-4D97-AF65-F5344CB8AC3E}">
        <p14:creationId xmlns:p14="http://schemas.microsoft.com/office/powerpoint/2010/main" val="247290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Outline</a:t>
            </a:r>
          </a:p>
        </p:txBody>
      </p:sp>
      <p:sp>
        <p:nvSpPr>
          <p:cNvPr id="20" name="TextBox 19">
            <a:extLst>
              <a:ext uri="{FF2B5EF4-FFF2-40B4-BE49-F238E27FC236}">
                <a16:creationId xmlns:a16="http://schemas.microsoft.com/office/drawing/2014/main" id="{D13B3A16-F594-DDAE-9EDF-7247E4D225C2}"/>
              </a:ext>
            </a:extLst>
          </p:cNvPr>
          <p:cNvSpPr txBox="1"/>
          <p:nvPr/>
        </p:nvSpPr>
        <p:spPr>
          <a:xfrm>
            <a:off x="720000" y="288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t>Method</a:t>
            </a:r>
          </a:p>
        </p:txBody>
      </p:sp>
      <p:sp>
        <p:nvSpPr>
          <p:cNvPr id="21" name="TextBox 20">
            <a:extLst>
              <a:ext uri="{FF2B5EF4-FFF2-40B4-BE49-F238E27FC236}">
                <a16:creationId xmlns:a16="http://schemas.microsoft.com/office/drawing/2014/main" id="{58D637E5-4AF5-408E-39AC-33E4EC67A4B8}"/>
              </a:ext>
            </a:extLst>
          </p:cNvPr>
          <p:cNvSpPr txBox="1"/>
          <p:nvPr/>
        </p:nvSpPr>
        <p:spPr>
          <a:xfrm>
            <a:off x="720000" y="396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t>Output</a:t>
            </a:r>
          </a:p>
        </p:txBody>
      </p:sp>
      <p:sp>
        <p:nvSpPr>
          <p:cNvPr id="22" name="TextBox 21">
            <a:extLst>
              <a:ext uri="{FF2B5EF4-FFF2-40B4-BE49-F238E27FC236}">
                <a16:creationId xmlns:a16="http://schemas.microsoft.com/office/drawing/2014/main" id="{FAE526D9-8D49-7FC9-D72E-E7778D664260}"/>
              </a:ext>
            </a:extLst>
          </p:cNvPr>
          <p:cNvSpPr txBox="1"/>
          <p:nvPr/>
        </p:nvSpPr>
        <p:spPr>
          <a:xfrm>
            <a:off x="720000" y="180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t>Input</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5</a:t>
            </a:fld>
            <a:endParaRPr lang="en-ES" dirty="0"/>
          </a:p>
        </p:txBody>
      </p:sp>
      <p:sp>
        <p:nvSpPr>
          <p:cNvPr id="4" name="TextBox 3">
            <a:extLst>
              <a:ext uri="{FF2B5EF4-FFF2-40B4-BE49-F238E27FC236}">
                <a16:creationId xmlns:a16="http://schemas.microsoft.com/office/drawing/2014/main" id="{CD756A87-55EB-3984-1A8C-E64B3225069A}"/>
              </a:ext>
            </a:extLst>
          </p:cNvPr>
          <p:cNvSpPr txBox="1"/>
          <p:nvPr/>
        </p:nvSpPr>
        <p:spPr>
          <a:xfrm>
            <a:off x="720000" y="5040000"/>
            <a:ext cx="5287510" cy="769441"/>
          </a:xfrm>
          <a:prstGeom prst="rect">
            <a:avLst/>
          </a:prstGeom>
          <a:noFill/>
        </p:spPr>
        <p:txBody>
          <a:bodyPr wrap="square" rtlCol="0">
            <a:spAutoFit/>
          </a:bodyPr>
          <a:lstStyle/>
          <a:p>
            <a:pPr marL="571500" indent="-571500">
              <a:buFont typeface="Wingdings" pitchFamily="2" charset="2"/>
              <a:buChar char="Ø"/>
            </a:pPr>
            <a:r>
              <a:rPr lang="en-ES" sz="4400" dirty="0"/>
              <a:t>Details of the code</a:t>
            </a:r>
          </a:p>
        </p:txBody>
      </p:sp>
    </p:spTree>
    <p:extLst>
      <p:ext uri="{BB962C8B-B14F-4D97-AF65-F5344CB8AC3E}">
        <p14:creationId xmlns:p14="http://schemas.microsoft.com/office/powerpoint/2010/main" val="3214097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50</a:t>
            </a:fld>
            <a:endParaRPr lang="en-E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3125F0-19ED-FD69-C954-DE6BE126FE75}"/>
                  </a:ext>
                </a:extLst>
              </p:cNvPr>
              <p:cNvSpPr txBox="1"/>
              <p:nvPr/>
            </p:nvSpPr>
            <p:spPr>
              <a:xfrm>
                <a:off x="395882" y="1440000"/>
                <a:ext cx="11400237" cy="821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2200" i="1" smtClean="0">
                          <a:solidFill>
                            <a:schemeClr val="tx1"/>
                          </a:solidFill>
                          <a:latin typeface="Cambria Math" panose="02040503050406030204" pitchFamily="18" charset="0"/>
                          <a:ea typeface="Cambria Math" panose="02040503050406030204" pitchFamily="18" charset="0"/>
                        </a:rPr>
                        <m:t>ℋ</m:t>
                      </m:r>
                      <m:r>
                        <a:rPr lang="en-ES" sz="2200" i="1" smtClean="0">
                          <a:solidFill>
                            <a:schemeClr val="tx1"/>
                          </a:solidFill>
                          <a:latin typeface="Cambria Math" panose="02040503050406030204" pitchFamily="18" charset="0"/>
                          <a:ea typeface="Cambria Math" panose="02040503050406030204" pitchFamily="18" charset="0"/>
                        </a:rPr>
                        <m:t>≈</m:t>
                      </m:r>
                      <m:sSup>
                        <m:sSupPr>
                          <m:ctrlPr>
                            <a:rPr lang="en-ES" sz="2200" i="1" smtClean="0">
                              <a:solidFill>
                                <a:schemeClr val="bg1">
                                  <a:lumMod val="75000"/>
                                </a:schemeClr>
                              </a:solidFill>
                              <a:latin typeface="Cambria Math" panose="02040503050406030204" pitchFamily="18" charset="0"/>
                              <a:ea typeface="Cambria Math" panose="02040503050406030204" pitchFamily="18" charset="0"/>
                            </a:rPr>
                          </m:ctrlPr>
                        </m:sSupPr>
                        <m:e>
                          <m:r>
                            <a:rPr lang="en-US" sz="2200" b="0" i="1" smtClean="0">
                              <a:solidFill>
                                <a:schemeClr val="bg1">
                                  <a:lumMod val="75000"/>
                                </a:schemeClr>
                              </a:solidFill>
                              <a:latin typeface="Cambria Math" panose="02040503050406030204" pitchFamily="18" charset="0"/>
                              <a:ea typeface="Cambria Math" panose="02040503050406030204" pitchFamily="18" charset="0"/>
                            </a:rPr>
                            <m:t>𝑁𝐸</m:t>
                          </m:r>
                        </m:e>
                        <m:sup>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r>
                                <a:rPr lang="en-US" sz="2200" b="0" i="1" smtClean="0">
                                  <a:solidFill>
                                    <a:schemeClr val="bg1">
                                      <a:lumMod val="75000"/>
                                    </a:schemeClr>
                                  </a:solidFill>
                                  <a:latin typeface="Cambria Math" panose="02040503050406030204" pitchFamily="18" charset="0"/>
                                  <a:ea typeface="Cambria Math" panose="02040503050406030204" pitchFamily="18" charset="0"/>
                                </a:rPr>
                                <m:t>0</m:t>
                              </m:r>
                            </m:e>
                          </m:d>
                        </m:sup>
                      </m:sSup>
                      <m:r>
                        <a:rPr lang="en-US" sz="2200" b="0" i="1" smtClean="0">
                          <a:solidFill>
                            <a:schemeClr val="bg1">
                              <a:lumMod val="75000"/>
                            </a:schemeClr>
                          </a:solidFill>
                          <a:latin typeface="Cambria Math" panose="02040503050406030204" pitchFamily="18" charset="0"/>
                          <a:ea typeface="Cambria Math" panose="02040503050406030204" pitchFamily="18" charset="0"/>
                        </a:rPr>
                        <m:t>+</m:t>
                      </m:r>
                      <m:r>
                        <a:rPr lang="en-US" sz="2200" b="0" i="1" smtClean="0">
                          <a:solidFill>
                            <a:schemeClr val="bg1">
                              <a:lumMod val="75000"/>
                            </a:schemeClr>
                          </a:solidFill>
                          <a:latin typeface="Cambria Math" panose="02040503050406030204" pitchFamily="18" charset="0"/>
                          <a:ea typeface="Cambria Math" panose="02040503050406030204" pitchFamily="18" charset="0"/>
                        </a:rPr>
                        <m:t>𝑁</m:t>
                      </m:r>
                      <m:sSup>
                        <m:sSup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sSupPr>
                        <m:e>
                          <m:r>
                            <a:rPr lang="en-US" sz="2200" b="0" i="1" smtClean="0">
                              <a:solidFill>
                                <a:schemeClr val="bg1">
                                  <a:lumMod val="75000"/>
                                </a:schemeClr>
                              </a:solidFill>
                              <a:latin typeface="Cambria Math" panose="02040503050406030204" pitchFamily="18" charset="0"/>
                              <a:ea typeface="Cambria Math" panose="02040503050406030204" pitchFamily="18" charset="0"/>
                            </a:rPr>
                            <m:t>𝐸</m:t>
                          </m:r>
                        </m:e>
                        <m:sup>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r>
                                <a:rPr lang="en-US" sz="2200" b="0" i="1" smtClean="0">
                                  <a:solidFill>
                                    <a:schemeClr val="bg1">
                                      <a:lumMod val="75000"/>
                                    </a:schemeClr>
                                  </a:solidFill>
                                  <a:latin typeface="Cambria Math" panose="02040503050406030204" pitchFamily="18" charset="0"/>
                                  <a:ea typeface="Cambria Math" panose="02040503050406030204" pitchFamily="18" charset="0"/>
                                </a:rPr>
                                <m:t>2</m:t>
                              </m:r>
                            </m:e>
                          </m:d>
                        </m:sup>
                      </m:sSup>
                      <m:r>
                        <a:rPr lang="en-US" sz="2200" i="1">
                          <a:solidFill>
                            <a:schemeClr val="bg1">
                              <a:lumMod val="75000"/>
                            </a:schemeClr>
                          </a:solidFill>
                          <a:latin typeface="Cambria Math" panose="02040503050406030204" pitchFamily="18" charset="0"/>
                          <a:ea typeface="Cambria Math" panose="02040503050406030204" pitchFamily="18" charset="0"/>
                        </a:rPr>
                        <m:t>+</m:t>
                      </m:r>
                      <m:nary>
                        <m:naryPr>
                          <m:chr m:val="∑"/>
                          <m:supHide m:val="on"/>
                          <m:ctrlPr>
                            <a:rPr lang="en-US" sz="2200" i="1">
                              <a:solidFill>
                                <a:schemeClr val="bg1">
                                  <a:lumMod val="75000"/>
                                </a:schemeClr>
                              </a:solidFill>
                              <a:latin typeface="Cambria Math" panose="02040503050406030204" pitchFamily="18" charset="0"/>
                              <a:ea typeface="Cambria Math" panose="02040503050406030204" pitchFamily="18" charset="0"/>
                            </a:rPr>
                          </m:ctrlPr>
                        </m:naryPr>
                        <m:sub>
                          <m:r>
                            <m:rPr>
                              <m:brk m:alnAt="7"/>
                            </m:rPr>
                            <a:rPr lang="en-US" sz="2200" b="1" i="1">
                              <a:solidFill>
                                <a:schemeClr val="bg1">
                                  <a:lumMod val="75000"/>
                                </a:schemeClr>
                              </a:solidFill>
                              <a:latin typeface="Cambria Math" panose="02040503050406030204" pitchFamily="18" charset="0"/>
                              <a:ea typeface="Cambria Math" panose="02040503050406030204" pitchFamily="18" charset="0"/>
                            </a:rPr>
                            <m:t>𝒌</m:t>
                          </m:r>
                        </m:sub>
                        <m:sup/>
                        <m:e>
                          <m:r>
                            <m:rPr>
                              <m:sty m:val="p"/>
                            </m:rPr>
                            <a:rPr lang="el-GR" sz="2200" i="1">
                              <a:solidFill>
                                <a:schemeClr val="bg1">
                                  <a:lumMod val="75000"/>
                                </a:schemeClr>
                              </a:solidFill>
                              <a:latin typeface="Cambria Math" panose="02040503050406030204" pitchFamily="18" charset="0"/>
                              <a:ea typeface="Cambria Math" panose="02040503050406030204" pitchFamily="18" charset="0"/>
                            </a:rPr>
                            <m:t>Δ</m:t>
                          </m:r>
                          <m:d>
                            <m:dPr>
                              <m:ctrlPr>
                                <a:rPr lang="el-GR" sz="2200" i="1">
                                  <a:solidFill>
                                    <a:schemeClr val="bg1">
                                      <a:lumMod val="75000"/>
                                    </a:schemeClr>
                                  </a:solidFill>
                                  <a:latin typeface="Cambria Math" panose="02040503050406030204" pitchFamily="18" charset="0"/>
                                  <a:ea typeface="Cambria Math" panose="02040503050406030204" pitchFamily="18" charset="0"/>
                                </a:rPr>
                              </m:ctrlPr>
                            </m:dPr>
                            <m:e>
                              <m:r>
                                <a:rPr lang="en-US" sz="2200" b="1" i="1">
                                  <a:solidFill>
                                    <a:schemeClr val="bg1">
                                      <a:lumMod val="75000"/>
                                    </a:schemeClr>
                                  </a:solidFill>
                                  <a:latin typeface="Cambria Math" panose="02040503050406030204" pitchFamily="18" charset="0"/>
                                  <a:ea typeface="Cambria Math" panose="02040503050406030204" pitchFamily="18" charset="0"/>
                                </a:rPr>
                                <m:t>𝒌</m:t>
                              </m:r>
                            </m:e>
                          </m:d>
                        </m:e>
                      </m:nary>
                      <m:r>
                        <a:rPr lang="en-US" sz="2200" b="0" i="1" smtClean="0">
                          <a:solidFill>
                            <a:schemeClr val="tx1"/>
                          </a:solidFill>
                          <a:latin typeface="Cambria Math" panose="02040503050406030204" pitchFamily="18" charset="0"/>
                          <a:ea typeface="Cambria Math" panose="02040503050406030204" pitchFamily="18" charset="0"/>
                        </a:rPr>
                        <m:t>+</m:t>
                      </m:r>
                      <m:rad>
                        <m:radPr>
                          <m:degHide m:val="on"/>
                          <m:ctrlPr>
                            <a:rPr lang="en-US" sz="2200" b="0" i="1" smtClean="0">
                              <a:solidFill>
                                <a:schemeClr val="tx1"/>
                              </a:solidFill>
                              <a:latin typeface="Cambria Math" panose="02040503050406030204" pitchFamily="18" charset="0"/>
                              <a:ea typeface="Cambria Math" panose="02040503050406030204" pitchFamily="18" charset="0"/>
                            </a:rPr>
                          </m:ctrlPr>
                        </m:radPr>
                        <m:deg/>
                        <m:e>
                          <m:r>
                            <a:rPr lang="en-US" sz="2200" b="0" i="1" smtClean="0">
                              <a:solidFill>
                                <a:schemeClr val="tx1"/>
                              </a:solidFill>
                              <a:latin typeface="Cambria Math" panose="02040503050406030204" pitchFamily="18" charset="0"/>
                              <a:ea typeface="Cambria Math" panose="02040503050406030204" pitchFamily="18" charset="0"/>
                            </a:rPr>
                            <m:t>𝑁</m:t>
                          </m:r>
                        </m:e>
                      </m:rad>
                      <m:nary>
                        <m:naryPr>
                          <m:chr m:val="∑"/>
                          <m:supHide m:val="on"/>
                          <m:ctrlPr>
                            <a:rPr lang="en-US" sz="2200" b="0" i="1" smtClean="0">
                              <a:solidFill>
                                <a:schemeClr val="tx1"/>
                              </a:solidFill>
                              <a:latin typeface="Cambria Math" panose="02040503050406030204" pitchFamily="18" charset="0"/>
                              <a:ea typeface="Cambria Math" panose="02040503050406030204" pitchFamily="18" charset="0"/>
                            </a:rPr>
                          </m:ctrlPr>
                        </m:naryPr>
                        <m:sub>
                          <m:r>
                            <m:rPr>
                              <m:brk m:alnAt="7"/>
                            </m:rPr>
                            <a:rPr lang="en-US" sz="2200" b="0" i="1" smtClean="0">
                              <a:solidFill>
                                <a:schemeClr val="tx1"/>
                              </a:solidFill>
                              <a:latin typeface="Cambria Math" panose="02040503050406030204" pitchFamily="18" charset="0"/>
                              <a:ea typeface="Cambria Math" panose="02040503050406030204" pitchFamily="18" charset="0"/>
                            </a:rPr>
                            <m:t>𝛼</m:t>
                          </m:r>
                        </m:sub>
                        <m:sup/>
                        <m:e>
                          <m:d>
                            <m:dPr>
                              <m:ctrlPr>
                                <a:rPr lang="en-US" sz="2200" b="0" i="1" smtClean="0">
                                  <a:solidFill>
                                    <a:schemeClr val="tx1"/>
                                  </a:solidFill>
                                  <a:latin typeface="Cambria Math" panose="02040503050406030204" pitchFamily="18" charset="0"/>
                                  <a:ea typeface="Cambria Math" panose="02040503050406030204" pitchFamily="18" charset="0"/>
                                </a:rPr>
                              </m:ctrlPr>
                            </m:dPr>
                            <m:e>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b="0" i="1" smtClean="0">
                                      <a:solidFill>
                                        <a:schemeClr val="tx1"/>
                                      </a:solidFill>
                                      <a:latin typeface="Cambria Math" panose="02040503050406030204" pitchFamily="18" charset="0"/>
                                      <a:ea typeface="Cambria Math" panose="02040503050406030204" pitchFamily="18" charset="0"/>
                                    </a:rPr>
                                    <m:t>𝑂</m:t>
                                  </m:r>
                                </m:e>
                                <m:sub>
                                  <m:r>
                                    <a:rPr lang="en-US" sz="2200" i="1">
                                      <a:solidFill>
                                        <a:schemeClr val="tx1"/>
                                      </a:solidFill>
                                      <a:latin typeface="Cambria Math" panose="02040503050406030204" pitchFamily="18" charset="0"/>
                                      <a:ea typeface="Cambria Math" panose="02040503050406030204" pitchFamily="18" charset="0"/>
                                    </a:rPr>
                                    <m:t>𝛼</m:t>
                                  </m:r>
                                </m:sub>
                              </m:sSub>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b="0" i="1" smtClean="0">
                                      <a:solidFill>
                                        <a:schemeClr val="tx1"/>
                                      </a:solidFill>
                                      <a:latin typeface="Cambria Math" panose="02040503050406030204" pitchFamily="18" charset="0"/>
                                      <a:ea typeface="Cambria Math" panose="02040503050406030204" pitchFamily="18" charset="0"/>
                                    </a:rPr>
                                    <m:t>𝑎</m:t>
                                  </m:r>
                                </m:e>
                                <m:sub>
                                  <m:r>
                                    <a:rPr lang="en-US" sz="2200" i="1">
                                      <a:solidFill>
                                        <a:schemeClr val="tx1"/>
                                      </a:solidFill>
                                      <a:latin typeface="Cambria Math" panose="02040503050406030204" pitchFamily="18" charset="0"/>
                                      <a:ea typeface="Cambria Math" panose="02040503050406030204" pitchFamily="18" charset="0"/>
                                    </a:rPr>
                                    <m:t>𝛼</m:t>
                                  </m:r>
                                </m:sub>
                              </m:sSub>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1" i="1" smtClean="0">
                                      <a:solidFill>
                                        <a:schemeClr val="tx1"/>
                                      </a:solidFill>
                                      <a:latin typeface="Cambria Math" panose="02040503050406030204" pitchFamily="18" charset="0"/>
                                      <a:ea typeface="Cambria Math" panose="02040503050406030204" pitchFamily="18" charset="0"/>
                                    </a:rPr>
                                    <m:t>𝟎</m:t>
                                  </m:r>
                                </m:e>
                              </m:d>
                              <m:r>
                                <a:rPr lang="en-US" sz="2200" b="0" i="1" smtClean="0">
                                  <a:solidFill>
                                    <a:schemeClr val="tx1"/>
                                  </a:solidFill>
                                  <a:latin typeface="Cambria Math" panose="02040503050406030204" pitchFamily="18" charset="0"/>
                                  <a:ea typeface="Cambria Math" panose="02040503050406030204" pitchFamily="18" charset="0"/>
                                </a:rPr>
                                <m:t>+</m:t>
                              </m:r>
                              <m:sSub>
                                <m:sSubPr>
                                  <m:ctrlPr>
                                    <a:rPr lang="en-US" sz="2200" b="0" i="1" smtClean="0">
                                      <a:solidFill>
                                        <a:schemeClr val="tx1"/>
                                      </a:solidFill>
                                      <a:latin typeface="Cambria Math" panose="02040503050406030204" pitchFamily="18" charset="0"/>
                                      <a:ea typeface="Cambria Math" panose="02040503050406030204" pitchFamily="18" charset="0"/>
                                    </a:rPr>
                                  </m:ctrlPr>
                                </m:sSubPr>
                                <m:e>
                                  <m:acc>
                                    <m:accPr>
                                      <m:chr m:val="̅"/>
                                      <m:ctrlPr>
                                        <a:rPr lang="en-US" sz="2200" b="0" i="1" smtClean="0">
                                          <a:solidFill>
                                            <a:schemeClr val="tx1"/>
                                          </a:solidFill>
                                          <a:latin typeface="Cambria Math" panose="02040503050406030204" pitchFamily="18" charset="0"/>
                                          <a:ea typeface="Cambria Math" panose="02040503050406030204" pitchFamily="18" charset="0"/>
                                        </a:rPr>
                                      </m:ctrlPr>
                                    </m:accPr>
                                    <m:e>
                                      <m:r>
                                        <a:rPr lang="en-US" sz="2200" b="0" i="1" smtClean="0">
                                          <a:solidFill>
                                            <a:schemeClr val="tx1"/>
                                          </a:solidFill>
                                          <a:latin typeface="Cambria Math" panose="02040503050406030204" pitchFamily="18" charset="0"/>
                                          <a:ea typeface="Cambria Math" panose="02040503050406030204" pitchFamily="18" charset="0"/>
                                        </a:rPr>
                                        <m:t>𝑂</m:t>
                                      </m:r>
                                    </m:e>
                                  </m:acc>
                                </m:e>
                                <m:sub>
                                  <m:r>
                                    <a:rPr lang="en-US" sz="2200" i="1">
                                      <a:solidFill>
                                        <a:schemeClr val="tx1"/>
                                      </a:solidFill>
                                      <a:latin typeface="Cambria Math" panose="02040503050406030204" pitchFamily="18" charset="0"/>
                                      <a:ea typeface="Cambria Math" panose="02040503050406030204" pitchFamily="18" charset="0"/>
                                    </a:rPr>
                                    <m:t>𝛼</m:t>
                                  </m:r>
                                </m:sub>
                              </m:sSub>
                              <m:sSubSup>
                                <m:sSubSupPr>
                                  <m:ctrlPr>
                                    <a:rPr lang="en-US" sz="2200" b="0" i="1" smtClean="0">
                                      <a:solidFill>
                                        <a:schemeClr val="tx1"/>
                                      </a:solidFill>
                                      <a:latin typeface="Cambria Math" panose="02040503050406030204" pitchFamily="18" charset="0"/>
                                      <a:ea typeface="Cambria Math" panose="02040503050406030204" pitchFamily="18" charset="0"/>
                                    </a:rPr>
                                  </m:ctrlPr>
                                </m:sSubSupPr>
                                <m:e>
                                  <m:r>
                                    <a:rPr lang="en-US" sz="2200" b="0" i="1" smtClean="0">
                                      <a:solidFill>
                                        <a:schemeClr val="tx1"/>
                                      </a:solidFill>
                                      <a:latin typeface="Cambria Math" panose="02040503050406030204" pitchFamily="18" charset="0"/>
                                      <a:ea typeface="Cambria Math" panose="02040503050406030204" pitchFamily="18" charset="0"/>
                                    </a:rPr>
                                    <m:t>𝑎</m:t>
                                  </m:r>
                                </m:e>
                                <m:sub>
                                  <m:r>
                                    <a:rPr lang="en-US" sz="2200" b="0" i="1" smtClean="0">
                                      <a:solidFill>
                                        <a:schemeClr val="tx1"/>
                                      </a:solidFill>
                                      <a:latin typeface="Cambria Math" panose="02040503050406030204" pitchFamily="18" charset="0"/>
                                      <a:ea typeface="Cambria Math" panose="02040503050406030204" pitchFamily="18" charset="0"/>
                                    </a:rPr>
                                    <m:t>𝛼</m:t>
                                  </m:r>
                                </m:sub>
                                <m:sup>
                                  <m:r>
                                    <a:rPr lang="en-US" sz="2200" b="0" i="1" smtClean="0">
                                      <a:solidFill>
                                        <a:schemeClr val="tx1"/>
                                      </a:solidFill>
                                      <a:latin typeface="Cambria Math" panose="02040503050406030204" pitchFamily="18" charset="0"/>
                                      <a:ea typeface="Cambria Math" panose="02040503050406030204" pitchFamily="18" charset="0"/>
                                    </a:rPr>
                                    <m:t>†</m:t>
                                  </m:r>
                                </m:sup>
                              </m:sSubSup>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1" i="1" smtClean="0">
                                      <a:solidFill>
                                        <a:schemeClr val="tx1"/>
                                      </a:solidFill>
                                      <a:latin typeface="Cambria Math" panose="02040503050406030204" pitchFamily="18" charset="0"/>
                                      <a:ea typeface="Cambria Math" panose="02040503050406030204" pitchFamily="18" charset="0"/>
                                    </a:rPr>
                                    <m:t>𝟎</m:t>
                                  </m:r>
                                </m:e>
                              </m:d>
                            </m:e>
                          </m:d>
                        </m:e>
                      </m:nary>
                      <m:r>
                        <a:rPr lang="en-US" sz="22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22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2200" b="1" i="1" smtClean="0">
                              <a:solidFill>
                                <a:schemeClr val="bg1"/>
                              </a:solidFill>
                              <a:latin typeface="Cambria Math" panose="02040503050406030204" pitchFamily="18" charset="0"/>
                              <a:ea typeface="Cambria Math" panose="02040503050406030204" pitchFamily="18" charset="0"/>
                            </a:rPr>
                            <m:t>𝒌</m:t>
                          </m:r>
                        </m:sub>
                        <m:sup/>
                        <m:e>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i="1">
                                  <a:solidFill>
                                    <a:schemeClr val="bg1"/>
                                  </a:solidFill>
                                  <a:latin typeface="Cambria Math" panose="02040503050406030204" pitchFamily="18" charset="0"/>
                                  <a:ea typeface="Cambria Math" panose="02040503050406030204" pitchFamily="18" charset="0"/>
                                </a:rPr>
                                <m:t>𝜔</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d>
                            <m:dPr>
                              <m:ctrlPr>
                                <a:rPr lang="en-US" sz="2200" b="0" i="1" smtClean="0">
                                  <a:solidFill>
                                    <a:schemeClr val="bg1"/>
                                  </a:solidFill>
                                  <a:latin typeface="Cambria Math" panose="02040503050406030204" pitchFamily="18" charset="0"/>
                                  <a:ea typeface="Cambria Math" panose="02040503050406030204" pitchFamily="18" charset="0"/>
                                </a:rPr>
                              </m:ctrlPr>
                            </m:dPr>
                            <m:e>
                              <m:sSubSup>
                                <m:sSubSupPr>
                                  <m:ctrlPr>
                                    <a:rPr lang="en-US" sz="2200" b="0" i="1" smtClean="0">
                                      <a:solidFill>
                                        <a:schemeClr val="bg1"/>
                                      </a:solidFill>
                                      <a:latin typeface="Cambria Math" panose="02040503050406030204" pitchFamily="18" charset="0"/>
                                      <a:ea typeface="Cambria Math" panose="02040503050406030204" pitchFamily="18" charset="0"/>
                                    </a:rPr>
                                  </m:ctrlPr>
                                </m:sSubSupPr>
                                <m:e>
                                  <m:r>
                                    <a:rPr lang="en-US" sz="2200" b="0" i="1" smtClean="0">
                                      <a:solidFill>
                                        <a:schemeClr val="bg1"/>
                                      </a:solidFill>
                                      <a:latin typeface="Cambria Math" panose="02040503050406030204" pitchFamily="18" charset="0"/>
                                      <a:ea typeface="Cambria Math" panose="02040503050406030204" pitchFamily="18" charset="0"/>
                                    </a:rPr>
                                    <m:t>𝑏</m:t>
                                  </m:r>
                                </m:e>
                                <m:sub>
                                  <m:r>
                                    <a:rPr lang="en-US" sz="2200" i="1">
                                      <a:solidFill>
                                        <a:schemeClr val="bg1"/>
                                      </a:solidFill>
                                      <a:latin typeface="Cambria Math" panose="02040503050406030204" pitchFamily="18" charset="0"/>
                                      <a:ea typeface="Cambria Math" panose="02040503050406030204" pitchFamily="18" charset="0"/>
                                    </a:rPr>
                                    <m:t>𝛼</m:t>
                                  </m:r>
                                </m:sub>
                                <m:sup>
                                  <m:r>
                                    <a:rPr lang="en-US" sz="2200" i="1">
                                      <a:solidFill>
                                        <a:schemeClr val="bg1"/>
                                      </a:solidFill>
                                      <a:latin typeface="Cambria Math" panose="02040503050406030204" pitchFamily="18" charset="0"/>
                                      <a:ea typeface="Cambria Math" panose="02040503050406030204" pitchFamily="18" charset="0"/>
                                    </a:rPr>
                                    <m:t>†</m:t>
                                  </m:r>
                                </m:sup>
                              </m:sSubSup>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sSub>
                                <m:sSubPr>
                                  <m:ctrlPr>
                                    <a:rPr lang="en-US" sz="2200" b="0" i="1" smtClean="0">
                                      <a:solidFill>
                                        <a:schemeClr val="bg1"/>
                                      </a:solidFill>
                                      <a:latin typeface="Cambria Math" panose="02040503050406030204" pitchFamily="18" charset="0"/>
                                      <a:ea typeface="Cambria Math" panose="02040503050406030204" pitchFamily="18" charset="0"/>
                                    </a:rPr>
                                  </m:ctrlPr>
                                </m:sSubPr>
                                <m:e>
                                  <m:r>
                                    <a:rPr lang="en-US" sz="2200" b="0" i="1" smtClean="0">
                                      <a:solidFill>
                                        <a:schemeClr val="bg1"/>
                                      </a:solidFill>
                                      <a:latin typeface="Cambria Math" panose="02040503050406030204" pitchFamily="18" charset="0"/>
                                      <a:ea typeface="Cambria Math" panose="02040503050406030204" pitchFamily="18" charset="0"/>
                                    </a:rPr>
                                    <m:t>𝑏</m:t>
                                  </m:r>
                                </m:e>
                                <m:sub>
                                  <m:r>
                                    <a:rPr lang="en-US" sz="2200" i="1">
                                      <a:solidFill>
                                        <a:schemeClr val="bg1"/>
                                      </a:solidFill>
                                      <a:latin typeface="Cambria Math" panose="02040503050406030204" pitchFamily="18" charset="0"/>
                                      <a:ea typeface="Cambria Math" panose="02040503050406030204" pitchFamily="18" charset="0"/>
                                    </a:rPr>
                                    <m:t>𝛼</m:t>
                                  </m:r>
                                </m:sub>
                              </m:sSub>
                              <m:d>
                                <m:dPr>
                                  <m:ctrlPr>
                                    <a:rPr lang="en-US" sz="2200" b="0" i="1" smtClean="0">
                                      <a:solidFill>
                                        <a:schemeClr val="bg1"/>
                                      </a:solidFill>
                                      <a:latin typeface="Cambria Math" panose="02040503050406030204" pitchFamily="18" charset="0"/>
                                      <a:ea typeface="Cambria Math" panose="02040503050406030204" pitchFamily="18" charset="0"/>
                                    </a:rPr>
                                  </m:ctrlPr>
                                </m:dPr>
                                <m:e>
                                  <m:r>
                                    <a:rPr lang="en-US" sz="2200" b="1" i="1" smtClean="0">
                                      <a:solidFill>
                                        <a:schemeClr val="bg1"/>
                                      </a:solidFill>
                                      <a:latin typeface="Cambria Math" panose="02040503050406030204" pitchFamily="18" charset="0"/>
                                      <a:ea typeface="Cambria Math" panose="02040503050406030204" pitchFamily="18" charset="0"/>
                                    </a:rPr>
                                    <m:t>𝒌</m:t>
                                  </m:r>
                                </m:e>
                              </m:d>
                              <m:r>
                                <a:rPr lang="en-US" sz="2200" b="0" i="1" smtClean="0">
                                  <a:solidFill>
                                    <a:schemeClr val="bg1"/>
                                  </a:solidFill>
                                  <a:latin typeface="Cambria Math" panose="02040503050406030204" pitchFamily="18" charset="0"/>
                                  <a:ea typeface="Cambria Math" panose="02040503050406030204" pitchFamily="18" charset="0"/>
                                </a:rPr>
                                <m:t>+</m:t>
                              </m:r>
                              <m:f>
                                <m:fPr>
                                  <m:ctrlPr>
                                    <a:rPr lang="en-US" sz="2200" b="0" i="1" smtClean="0">
                                      <a:solidFill>
                                        <a:schemeClr val="bg1"/>
                                      </a:solidFill>
                                      <a:latin typeface="Cambria Math" panose="02040503050406030204" pitchFamily="18" charset="0"/>
                                      <a:ea typeface="Cambria Math" panose="02040503050406030204" pitchFamily="18" charset="0"/>
                                    </a:rPr>
                                  </m:ctrlPr>
                                </m:fPr>
                                <m:num>
                                  <m:r>
                                    <a:rPr lang="en-US" sz="2200" b="0" i="1" smtClean="0">
                                      <a:solidFill>
                                        <a:schemeClr val="bg1"/>
                                      </a:solidFill>
                                      <a:latin typeface="Cambria Math" panose="02040503050406030204" pitchFamily="18" charset="0"/>
                                      <a:ea typeface="Cambria Math" panose="02040503050406030204" pitchFamily="18" charset="0"/>
                                    </a:rPr>
                                    <m:t>1</m:t>
                                  </m:r>
                                </m:num>
                                <m:den>
                                  <m:r>
                                    <a:rPr lang="en-US" sz="2200" b="0" i="1" smtClean="0">
                                      <a:solidFill>
                                        <a:schemeClr val="bg1"/>
                                      </a:solidFill>
                                      <a:latin typeface="Cambria Math" panose="02040503050406030204" pitchFamily="18" charset="0"/>
                                      <a:ea typeface="Cambria Math" panose="02040503050406030204" pitchFamily="18" charset="0"/>
                                    </a:rPr>
                                    <m:t>2</m:t>
                                  </m:r>
                                </m:den>
                              </m:f>
                            </m:e>
                          </m:d>
                        </m:e>
                      </m:nary>
                    </m:oMath>
                  </m:oMathPara>
                </a14:m>
                <a:endParaRPr lang="en-ES" sz="2200" dirty="0"/>
              </a:p>
            </p:txBody>
          </p:sp>
        </mc:Choice>
        <mc:Fallback xmlns="">
          <p:sp>
            <p:nvSpPr>
              <p:cNvPr id="3" name="TextBox 2">
                <a:extLst>
                  <a:ext uri="{FF2B5EF4-FFF2-40B4-BE49-F238E27FC236}">
                    <a16:creationId xmlns:a16="http://schemas.microsoft.com/office/drawing/2014/main" id="{B23125F0-19ED-FD69-C954-DE6BE126FE75}"/>
                  </a:ext>
                </a:extLst>
              </p:cNvPr>
              <p:cNvSpPr txBox="1">
                <a:spLocks noRot="1" noChangeAspect="1" noMove="1" noResize="1" noEditPoints="1" noAdjustHandles="1" noChangeArrowheads="1" noChangeShapeType="1" noTextEdit="1"/>
              </p:cNvSpPr>
              <p:nvPr/>
            </p:nvSpPr>
            <p:spPr>
              <a:xfrm>
                <a:off x="395882" y="1440000"/>
                <a:ext cx="11400237" cy="821572"/>
              </a:xfrm>
              <a:prstGeom prst="rect">
                <a:avLst/>
              </a:prstGeom>
              <a:blipFill>
                <a:blip r:embed="rId3"/>
                <a:stretch>
                  <a:fillRect l="-111" t="-145455" b="-201515"/>
                </a:stretch>
              </a:blipFill>
            </p:spPr>
            <p:txBody>
              <a:bodyPr/>
              <a:lstStyle/>
              <a:p>
                <a:r>
                  <a:rPr lang="en-ES">
                    <a:noFill/>
                  </a:rPr>
                  <a:t> </a:t>
                </a:r>
              </a:p>
            </p:txBody>
          </p:sp>
        </mc:Fallback>
      </mc:AlternateContent>
      <p:sp>
        <p:nvSpPr>
          <p:cNvPr id="4" name="Title 1">
            <a:extLst>
              <a:ext uri="{FF2B5EF4-FFF2-40B4-BE49-F238E27FC236}">
                <a16:creationId xmlns:a16="http://schemas.microsoft.com/office/drawing/2014/main" id="{B54B1224-E59A-5729-4B52-7D9B47ADFB74}"/>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Output: Bosonic Hamiltonian</a:t>
            </a:r>
          </a:p>
        </p:txBody>
      </p:sp>
      <p:pic>
        <p:nvPicPr>
          <p:cNvPr id="7" name="Picture 6">
            <a:extLst>
              <a:ext uri="{FF2B5EF4-FFF2-40B4-BE49-F238E27FC236}">
                <a16:creationId xmlns:a16="http://schemas.microsoft.com/office/drawing/2014/main" id="{1B931C0B-8ABE-7E39-50AE-5E3C046B6576}"/>
              </a:ext>
            </a:extLst>
          </p:cNvPr>
          <p:cNvPicPr>
            <a:picLocks noChangeAspect="1"/>
          </p:cNvPicPr>
          <p:nvPr/>
        </p:nvPicPr>
        <p:blipFill>
          <a:blip r:embed="rId4"/>
          <a:stretch>
            <a:fillRect/>
          </a:stretch>
        </p:blipFill>
        <p:spPr>
          <a:xfrm>
            <a:off x="790281" y="3521074"/>
            <a:ext cx="10611437" cy="962025"/>
          </a:xfrm>
          <a:prstGeom prst="rect">
            <a:avLst/>
          </a:prstGeom>
        </p:spPr>
      </p:pic>
    </p:spTree>
    <p:extLst>
      <p:ext uri="{BB962C8B-B14F-4D97-AF65-F5344CB8AC3E}">
        <p14:creationId xmlns:p14="http://schemas.microsoft.com/office/powerpoint/2010/main" val="3162855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26FCDF-0976-6A7E-8BDA-8BE0AFC3EFF6}"/>
              </a:ext>
            </a:extLst>
          </p:cNvPr>
          <p:cNvSpPr>
            <a:spLocks noGrp="1"/>
          </p:cNvSpPr>
          <p:nvPr>
            <p:ph type="sldNum" sz="quarter" idx="12"/>
          </p:nvPr>
        </p:nvSpPr>
        <p:spPr/>
        <p:txBody>
          <a:bodyPr/>
          <a:lstStyle/>
          <a:p>
            <a:fld id="{C7789421-EDE7-A34A-8D84-B4AE70D83498}" type="slidenum">
              <a:rPr lang="en-ES" smtClean="0"/>
              <a:t>51</a:t>
            </a:fld>
            <a:endParaRPr lang="en-E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3125F0-19ED-FD69-C954-DE6BE126FE75}"/>
                  </a:ext>
                </a:extLst>
              </p:cNvPr>
              <p:cNvSpPr txBox="1"/>
              <p:nvPr/>
            </p:nvSpPr>
            <p:spPr>
              <a:xfrm>
                <a:off x="395882" y="1440000"/>
                <a:ext cx="11400237" cy="821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ES" sz="2200" i="1" smtClean="0">
                          <a:solidFill>
                            <a:schemeClr val="tx1"/>
                          </a:solidFill>
                          <a:latin typeface="Cambria Math" panose="02040503050406030204" pitchFamily="18" charset="0"/>
                          <a:ea typeface="Cambria Math" panose="02040503050406030204" pitchFamily="18" charset="0"/>
                        </a:rPr>
                        <m:t>ℋ</m:t>
                      </m:r>
                      <m:r>
                        <a:rPr lang="en-ES" sz="2200" i="1" smtClean="0">
                          <a:solidFill>
                            <a:schemeClr val="tx1"/>
                          </a:solidFill>
                          <a:latin typeface="Cambria Math" panose="02040503050406030204" pitchFamily="18" charset="0"/>
                          <a:ea typeface="Cambria Math" panose="02040503050406030204" pitchFamily="18" charset="0"/>
                        </a:rPr>
                        <m:t>≈</m:t>
                      </m:r>
                      <m:sSup>
                        <m:sSupPr>
                          <m:ctrlPr>
                            <a:rPr lang="en-ES" sz="2200" i="1" smtClean="0">
                              <a:solidFill>
                                <a:schemeClr val="bg1">
                                  <a:lumMod val="75000"/>
                                </a:schemeClr>
                              </a:solidFill>
                              <a:latin typeface="Cambria Math" panose="02040503050406030204" pitchFamily="18" charset="0"/>
                              <a:ea typeface="Cambria Math" panose="02040503050406030204" pitchFamily="18" charset="0"/>
                            </a:rPr>
                          </m:ctrlPr>
                        </m:sSupPr>
                        <m:e>
                          <m:r>
                            <a:rPr lang="en-US" sz="2200" b="0" i="1" smtClean="0">
                              <a:solidFill>
                                <a:schemeClr val="bg1">
                                  <a:lumMod val="75000"/>
                                </a:schemeClr>
                              </a:solidFill>
                              <a:latin typeface="Cambria Math" panose="02040503050406030204" pitchFamily="18" charset="0"/>
                              <a:ea typeface="Cambria Math" panose="02040503050406030204" pitchFamily="18" charset="0"/>
                            </a:rPr>
                            <m:t>𝑁𝐸</m:t>
                          </m:r>
                        </m:e>
                        <m:sup>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r>
                                <a:rPr lang="en-US" sz="2200" b="0" i="1" smtClean="0">
                                  <a:solidFill>
                                    <a:schemeClr val="bg1">
                                      <a:lumMod val="75000"/>
                                    </a:schemeClr>
                                  </a:solidFill>
                                  <a:latin typeface="Cambria Math" panose="02040503050406030204" pitchFamily="18" charset="0"/>
                                  <a:ea typeface="Cambria Math" panose="02040503050406030204" pitchFamily="18" charset="0"/>
                                </a:rPr>
                                <m:t>0</m:t>
                              </m:r>
                            </m:e>
                          </m:d>
                        </m:sup>
                      </m:sSup>
                      <m:r>
                        <a:rPr lang="en-US" sz="2200" b="0" i="1" smtClean="0">
                          <a:solidFill>
                            <a:schemeClr val="bg1">
                              <a:lumMod val="75000"/>
                            </a:schemeClr>
                          </a:solidFill>
                          <a:latin typeface="Cambria Math" panose="02040503050406030204" pitchFamily="18" charset="0"/>
                          <a:ea typeface="Cambria Math" panose="02040503050406030204" pitchFamily="18" charset="0"/>
                        </a:rPr>
                        <m:t>+</m:t>
                      </m:r>
                      <m:r>
                        <a:rPr lang="en-US" sz="2200" b="0" i="1" smtClean="0">
                          <a:solidFill>
                            <a:schemeClr val="bg1">
                              <a:lumMod val="75000"/>
                            </a:schemeClr>
                          </a:solidFill>
                          <a:latin typeface="Cambria Math" panose="02040503050406030204" pitchFamily="18" charset="0"/>
                          <a:ea typeface="Cambria Math" panose="02040503050406030204" pitchFamily="18" charset="0"/>
                        </a:rPr>
                        <m:t>𝑁</m:t>
                      </m:r>
                      <m:sSup>
                        <m:sSup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sSupPr>
                        <m:e>
                          <m:r>
                            <a:rPr lang="en-US" sz="2200" b="0" i="1" smtClean="0">
                              <a:solidFill>
                                <a:schemeClr val="bg1">
                                  <a:lumMod val="75000"/>
                                </a:schemeClr>
                              </a:solidFill>
                              <a:latin typeface="Cambria Math" panose="02040503050406030204" pitchFamily="18" charset="0"/>
                              <a:ea typeface="Cambria Math" panose="02040503050406030204" pitchFamily="18" charset="0"/>
                            </a:rPr>
                            <m:t>𝐸</m:t>
                          </m:r>
                        </m:e>
                        <m:sup>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r>
                                <a:rPr lang="en-US" sz="2200" b="0" i="1" smtClean="0">
                                  <a:solidFill>
                                    <a:schemeClr val="bg1">
                                      <a:lumMod val="75000"/>
                                    </a:schemeClr>
                                  </a:solidFill>
                                  <a:latin typeface="Cambria Math" panose="02040503050406030204" pitchFamily="18" charset="0"/>
                                  <a:ea typeface="Cambria Math" panose="02040503050406030204" pitchFamily="18" charset="0"/>
                                </a:rPr>
                                <m:t>2</m:t>
                              </m:r>
                            </m:e>
                          </m:d>
                        </m:sup>
                      </m:sSup>
                      <m:r>
                        <a:rPr lang="en-US" sz="2200" i="1">
                          <a:solidFill>
                            <a:schemeClr val="bg1">
                              <a:lumMod val="75000"/>
                            </a:schemeClr>
                          </a:solidFill>
                          <a:latin typeface="Cambria Math" panose="02040503050406030204" pitchFamily="18" charset="0"/>
                          <a:ea typeface="Cambria Math" panose="02040503050406030204" pitchFamily="18" charset="0"/>
                        </a:rPr>
                        <m:t>+</m:t>
                      </m:r>
                      <m:nary>
                        <m:naryPr>
                          <m:chr m:val="∑"/>
                          <m:supHide m:val="on"/>
                          <m:ctrlPr>
                            <a:rPr lang="en-US" sz="2200" i="1">
                              <a:solidFill>
                                <a:schemeClr val="bg1">
                                  <a:lumMod val="75000"/>
                                </a:schemeClr>
                              </a:solidFill>
                              <a:latin typeface="Cambria Math" panose="02040503050406030204" pitchFamily="18" charset="0"/>
                              <a:ea typeface="Cambria Math" panose="02040503050406030204" pitchFamily="18" charset="0"/>
                            </a:rPr>
                          </m:ctrlPr>
                        </m:naryPr>
                        <m:sub>
                          <m:r>
                            <m:rPr>
                              <m:brk m:alnAt="7"/>
                            </m:rPr>
                            <a:rPr lang="en-US" sz="2200" b="1" i="1">
                              <a:solidFill>
                                <a:schemeClr val="bg1">
                                  <a:lumMod val="75000"/>
                                </a:schemeClr>
                              </a:solidFill>
                              <a:latin typeface="Cambria Math" panose="02040503050406030204" pitchFamily="18" charset="0"/>
                              <a:ea typeface="Cambria Math" panose="02040503050406030204" pitchFamily="18" charset="0"/>
                            </a:rPr>
                            <m:t>𝒌</m:t>
                          </m:r>
                        </m:sub>
                        <m:sup/>
                        <m:e>
                          <m:r>
                            <m:rPr>
                              <m:sty m:val="p"/>
                            </m:rPr>
                            <a:rPr lang="el-GR" sz="2200" i="1">
                              <a:solidFill>
                                <a:schemeClr val="bg1">
                                  <a:lumMod val="75000"/>
                                </a:schemeClr>
                              </a:solidFill>
                              <a:latin typeface="Cambria Math" panose="02040503050406030204" pitchFamily="18" charset="0"/>
                              <a:ea typeface="Cambria Math" panose="02040503050406030204" pitchFamily="18" charset="0"/>
                            </a:rPr>
                            <m:t>Δ</m:t>
                          </m:r>
                          <m:d>
                            <m:dPr>
                              <m:ctrlPr>
                                <a:rPr lang="el-GR" sz="2200" i="1">
                                  <a:solidFill>
                                    <a:schemeClr val="bg1">
                                      <a:lumMod val="75000"/>
                                    </a:schemeClr>
                                  </a:solidFill>
                                  <a:latin typeface="Cambria Math" panose="02040503050406030204" pitchFamily="18" charset="0"/>
                                  <a:ea typeface="Cambria Math" panose="02040503050406030204" pitchFamily="18" charset="0"/>
                                </a:rPr>
                              </m:ctrlPr>
                            </m:dPr>
                            <m:e>
                              <m:r>
                                <a:rPr lang="en-US" sz="2200" b="1" i="1">
                                  <a:solidFill>
                                    <a:schemeClr val="bg1">
                                      <a:lumMod val="75000"/>
                                    </a:schemeClr>
                                  </a:solidFill>
                                  <a:latin typeface="Cambria Math" panose="02040503050406030204" pitchFamily="18" charset="0"/>
                                  <a:ea typeface="Cambria Math" panose="02040503050406030204" pitchFamily="18" charset="0"/>
                                </a:rPr>
                                <m:t>𝒌</m:t>
                              </m:r>
                            </m:e>
                          </m:d>
                        </m:e>
                      </m:nary>
                      <m:r>
                        <a:rPr lang="en-US" sz="2200" b="0" i="1" smtClean="0">
                          <a:solidFill>
                            <a:schemeClr val="bg1">
                              <a:lumMod val="75000"/>
                            </a:schemeClr>
                          </a:solidFill>
                          <a:latin typeface="Cambria Math" panose="02040503050406030204" pitchFamily="18" charset="0"/>
                          <a:ea typeface="Cambria Math" panose="02040503050406030204" pitchFamily="18" charset="0"/>
                        </a:rPr>
                        <m:t>+</m:t>
                      </m:r>
                      <m:rad>
                        <m:radPr>
                          <m:degHide m:val="on"/>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radPr>
                        <m:deg/>
                        <m:e>
                          <m:r>
                            <a:rPr lang="en-US" sz="2200" b="0" i="1" smtClean="0">
                              <a:solidFill>
                                <a:schemeClr val="bg1">
                                  <a:lumMod val="75000"/>
                                </a:schemeClr>
                              </a:solidFill>
                              <a:latin typeface="Cambria Math" panose="02040503050406030204" pitchFamily="18" charset="0"/>
                              <a:ea typeface="Cambria Math" panose="02040503050406030204" pitchFamily="18" charset="0"/>
                            </a:rPr>
                            <m:t>𝑁</m:t>
                          </m:r>
                        </m:e>
                      </m:rad>
                      <m:nary>
                        <m:naryPr>
                          <m:chr m:val="∑"/>
                          <m:supHide m:val="on"/>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naryPr>
                        <m:sub>
                          <m:r>
                            <m:rPr>
                              <m:brk m:alnAt="7"/>
                            </m:rPr>
                            <a:rPr lang="en-US" sz="2200" b="0" i="1" smtClean="0">
                              <a:solidFill>
                                <a:schemeClr val="bg1">
                                  <a:lumMod val="75000"/>
                                </a:schemeClr>
                              </a:solidFill>
                              <a:latin typeface="Cambria Math" panose="02040503050406030204" pitchFamily="18" charset="0"/>
                              <a:ea typeface="Cambria Math" panose="02040503050406030204" pitchFamily="18" charset="0"/>
                            </a:rPr>
                            <m:t>𝛼</m:t>
                          </m:r>
                        </m:sub>
                        <m:sup/>
                        <m:e>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sSub>
                                <m:sSub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sSubPr>
                                <m:e>
                                  <m:r>
                                    <a:rPr lang="en-US" sz="2200" b="0" i="1" smtClean="0">
                                      <a:solidFill>
                                        <a:schemeClr val="bg1">
                                          <a:lumMod val="75000"/>
                                        </a:schemeClr>
                                      </a:solidFill>
                                      <a:latin typeface="Cambria Math" panose="02040503050406030204" pitchFamily="18" charset="0"/>
                                      <a:ea typeface="Cambria Math" panose="02040503050406030204" pitchFamily="18" charset="0"/>
                                    </a:rPr>
                                    <m:t>𝑂</m:t>
                                  </m:r>
                                </m:e>
                                <m:sub>
                                  <m:r>
                                    <a:rPr lang="en-US" sz="2200" i="1">
                                      <a:solidFill>
                                        <a:schemeClr val="bg1">
                                          <a:lumMod val="75000"/>
                                        </a:schemeClr>
                                      </a:solidFill>
                                      <a:latin typeface="Cambria Math" panose="02040503050406030204" pitchFamily="18" charset="0"/>
                                      <a:ea typeface="Cambria Math" panose="02040503050406030204" pitchFamily="18" charset="0"/>
                                    </a:rPr>
                                    <m:t>𝛼</m:t>
                                  </m:r>
                                </m:sub>
                              </m:sSub>
                              <m:sSub>
                                <m:sSub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sSubPr>
                                <m:e>
                                  <m:r>
                                    <a:rPr lang="en-US" sz="2200" b="0" i="1" smtClean="0">
                                      <a:solidFill>
                                        <a:schemeClr val="bg1">
                                          <a:lumMod val="75000"/>
                                        </a:schemeClr>
                                      </a:solidFill>
                                      <a:latin typeface="Cambria Math" panose="02040503050406030204" pitchFamily="18" charset="0"/>
                                      <a:ea typeface="Cambria Math" panose="02040503050406030204" pitchFamily="18" charset="0"/>
                                    </a:rPr>
                                    <m:t>𝑎</m:t>
                                  </m:r>
                                </m:e>
                                <m:sub>
                                  <m:r>
                                    <a:rPr lang="en-US" sz="2200" i="1">
                                      <a:solidFill>
                                        <a:schemeClr val="bg1">
                                          <a:lumMod val="75000"/>
                                        </a:schemeClr>
                                      </a:solidFill>
                                      <a:latin typeface="Cambria Math" panose="02040503050406030204" pitchFamily="18" charset="0"/>
                                      <a:ea typeface="Cambria Math" panose="02040503050406030204" pitchFamily="18" charset="0"/>
                                    </a:rPr>
                                    <m:t>𝛼</m:t>
                                  </m:r>
                                </m:sub>
                              </m:sSub>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r>
                                    <a:rPr lang="en-US" sz="2200" b="1" i="1" smtClean="0">
                                      <a:solidFill>
                                        <a:schemeClr val="bg1">
                                          <a:lumMod val="75000"/>
                                        </a:schemeClr>
                                      </a:solidFill>
                                      <a:latin typeface="Cambria Math" panose="02040503050406030204" pitchFamily="18" charset="0"/>
                                      <a:ea typeface="Cambria Math" panose="02040503050406030204" pitchFamily="18" charset="0"/>
                                    </a:rPr>
                                    <m:t>𝟎</m:t>
                                  </m:r>
                                </m:e>
                              </m:d>
                              <m:r>
                                <a:rPr lang="en-US" sz="2200" b="0" i="1" smtClean="0">
                                  <a:solidFill>
                                    <a:schemeClr val="bg1">
                                      <a:lumMod val="75000"/>
                                    </a:schemeClr>
                                  </a:solidFill>
                                  <a:latin typeface="Cambria Math" panose="02040503050406030204" pitchFamily="18" charset="0"/>
                                  <a:ea typeface="Cambria Math" panose="02040503050406030204" pitchFamily="18" charset="0"/>
                                </a:rPr>
                                <m:t>+</m:t>
                              </m:r>
                              <m:sSub>
                                <m:sSub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sSubPr>
                                <m:e>
                                  <m:acc>
                                    <m:accPr>
                                      <m:chr m:val="̅"/>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accPr>
                                    <m:e>
                                      <m:r>
                                        <a:rPr lang="en-US" sz="2200" b="0" i="1" smtClean="0">
                                          <a:solidFill>
                                            <a:schemeClr val="bg1">
                                              <a:lumMod val="75000"/>
                                            </a:schemeClr>
                                          </a:solidFill>
                                          <a:latin typeface="Cambria Math" panose="02040503050406030204" pitchFamily="18" charset="0"/>
                                          <a:ea typeface="Cambria Math" panose="02040503050406030204" pitchFamily="18" charset="0"/>
                                        </a:rPr>
                                        <m:t>𝑂</m:t>
                                      </m:r>
                                    </m:e>
                                  </m:acc>
                                </m:e>
                                <m:sub>
                                  <m:r>
                                    <a:rPr lang="en-US" sz="2200" i="1">
                                      <a:solidFill>
                                        <a:schemeClr val="bg1">
                                          <a:lumMod val="75000"/>
                                        </a:schemeClr>
                                      </a:solidFill>
                                      <a:latin typeface="Cambria Math" panose="02040503050406030204" pitchFamily="18" charset="0"/>
                                      <a:ea typeface="Cambria Math" panose="02040503050406030204" pitchFamily="18" charset="0"/>
                                    </a:rPr>
                                    <m:t>𝛼</m:t>
                                  </m:r>
                                </m:sub>
                              </m:sSub>
                              <m:sSubSup>
                                <m:sSubSup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sSubSupPr>
                                <m:e>
                                  <m:r>
                                    <a:rPr lang="en-US" sz="2200" b="0" i="1" smtClean="0">
                                      <a:solidFill>
                                        <a:schemeClr val="bg1">
                                          <a:lumMod val="75000"/>
                                        </a:schemeClr>
                                      </a:solidFill>
                                      <a:latin typeface="Cambria Math" panose="02040503050406030204" pitchFamily="18" charset="0"/>
                                      <a:ea typeface="Cambria Math" panose="02040503050406030204" pitchFamily="18" charset="0"/>
                                    </a:rPr>
                                    <m:t>𝑎</m:t>
                                  </m:r>
                                </m:e>
                                <m:sub>
                                  <m:r>
                                    <a:rPr lang="en-US" sz="2200" b="0" i="1" smtClean="0">
                                      <a:solidFill>
                                        <a:schemeClr val="bg1">
                                          <a:lumMod val="75000"/>
                                        </a:schemeClr>
                                      </a:solidFill>
                                      <a:latin typeface="Cambria Math" panose="02040503050406030204" pitchFamily="18" charset="0"/>
                                      <a:ea typeface="Cambria Math" panose="02040503050406030204" pitchFamily="18" charset="0"/>
                                    </a:rPr>
                                    <m:t>𝛼</m:t>
                                  </m:r>
                                </m:sub>
                                <m:sup>
                                  <m:r>
                                    <a:rPr lang="en-US" sz="2200" b="0" i="1" smtClean="0">
                                      <a:solidFill>
                                        <a:schemeClr val="bg1">
                                          <a:lumMod val="75000"/>
                                        </a:schemeClr>
                                      </a:solidFill>
                                      <a:latin typeface="Cambria Math" panose="02040503050406030204" pitchFamily="18" charset="0"/>
                                      <a:ea typeface="Cambria Math" panose="02040503050406030204" pitchFamily="18" charset="0"/>
                                    </a:rPr>
                                    <m:t>†</m:t>
                                  </m:r>
                                </m:sup>
                              </m:sSubSup>
                              <m:d>
                                <m:dPr>
                                  <m:ctrlPr>
                                    <a:rPr lang="en-US" sz="2200" b="0" i="1" smtClean="0">
                                      <a:solidFill>
                                        <a:schemeClr val="bg1">
                                          <a:lumMod val="75000"/>
                                        </a:schemeClr>
                                      </a:solidFill>
                                      <a:latin typeface="Cambria Math" panose="02040503050406030204" pitchFamily="18" charset="0"/>
                                      <a:ea typeface="Cambria Math" panose="02040503050406030204" pitchFamily="18" charset="0"/>
                                    </a:rPr>
                                  </m:ctrlPr>
                                </m:dPr>
                                <m:e>
                                  <m:r>
                                    <a:rPr lang="en-US" sz="2200" b="1" i="1" smtClean="0">
                                      <a:solidFill>
                                        <a:schemeClr val="bg1">
                                          <a:lumMod val="75000"/>
                                        </a:schemeClr>
                                      </a:solidFill>
                                      <a:latin typeface="Cambria Math" panose="02040503050406030204" pitchFamily="18" charset="0"/>
                                      <a:ea typeface="Cambria Math" panose="02040503050406030204" pitchFamily="18" charset="0"/>
                                    </a:rPr>
                                    <m:t>𝟎</m:t>
                                  </m:r>
                                </m:e>
                              </m:d>
                            </m:e>
                          </m:d>
                        </m:e>
                      </m:nary>
                      <m:r>
                        <a:rPr lang="en-US" sz="2200" b="0" i="1" smtClean="0">
                          <a:solidFill>
                            <a:schemeClr val="tx1"/>
                          </a:solidFill>
                          <a:latin typeface="Cambria Math" panose="02040503050406030204" pitchFamily="18" charset="0"/>
                          <a:ea typeface="Cambria Math" panose="02040503050406030204" pitchFamily="18" charset="0"/>
                        </a:rPr>
                        <m:t>+</m:t>
                      </m:r>
                      <m:nary>
                        <m:naryPr>
                          <m:chr m:val="∑"/>
                          <m:supHide m:val="on"/>
                          <m:ctrlPr>
                            <a:rPr lang="en-US" sz="2200" b="0" i="1" smtClean="0">
                              <a:solidFill>
                                <a:schemeClr val="tx1"/>
                              </a:solidFill>
                              <a:latin typeface="Cambria Math" panose="02040503050406030204" pitchFamily="18" charset="0"/>
                              <a:ea typeface="Cambria Math" panose="02040503050406030204" pitchFamily="18" charset="0"/>
                            </a:rPr>
                          </m:ctrlPr>
                        </m:naryPr>
                        <m:sub>
                          <m:r>
                            <m:rPr>
                              <m:brk m:alnAt="7"/>
                            </m:rPr>
                            <a:rPr lang="en-US" sz="2200" b="1" i="1" smtClean="0">
                              <a:solidFill>
                                <a:schemeClr val="tx1"/>
                              </a:solidFill>
                              <a:latin typeface="Cambria Math" panose="02040503050406030204" pitchFamily="18" charset="0"/>
                              <a:ea typeface="Cambria Math" panose="02040503050406030204" pitchFamily="18" charset="0"/>
                            </a:rPr>
                            <m:t>𝒌</m:t>
                          </m:r>
                        </m:sub>
                        <m:sup/>
                        <m:e>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i="1">
                                  <a:solidFill>
                                    <a:schemeClr val="tx1"/>
                                  </a:solidFill>
                                  <a:latin typeface="Cambria Math" panose="02040503050406030204" pitchFamily="18" charset="0"/>
                                  <a:ea typeface="Cambria Math" panose="02040503050406030204" pitchFamily="18" charset="0"/>
                                </a:rPr>
                                <m:t>𝜔</m:t>
                              </m:r>
                            </m:e>
                            <m:sub>
                              <m:r>
                                <a:rPr lang="en-US" sz="2200" i="1">
                                  <a:solidFill>
                                    <a:schemeClr val="tx1"/>
                                  </a:solidFill>
                                  <a:latin typeface="Cambria Math" panose="02040503050406030204" pitchFamily="18" charset="0"/>
                                  <a:ea typeface="Cambria Math" panose="02040503050406030204" pitchFamily="18" charset="0"/>
                                </a:rPr>
                                <m:t>𝛼</m:t>
                              </m:r>
                            </m:sub>
                          </m:sSub>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1" i="1" smtClean="0">
                                  <a:solidFill>
                                    <a:schemeClr val="tx1"/>
                                  </a:solidFill>
                                  <a:latin typeface="Cambria Math" panose="02040503050406030204" pitchFamily="18" charset="0"/>
                                  <a:ea typeface="Cambria Math" panose="02040503050406030204" pitchFamily="18" charset="0"/>
                                </a:rPr>
                                <m:t>𝒌</m:t>
                              </m:r>
                            </m:e>
                          </m:d>
                          <m:d>
                            <m:dPr>
                              <m:ctrlPr>
                                <a:rPr lang="en-US" sz="2200" b="0" i="1" smtClean="0">
                                  <a:solidFill>
                                    <a:schemeClr val="tx1"/>
                                  </a:solidFill>
                                  <a:latin typeface="Cambria Math" panose="02040503050406030204" pitchFamily="18" charset="0"/>
                                  <a:ea typeface="Cambria Math" panose="02040503050406030204" pitchFamily="18" charset="0"/>
                                </a:rPr>
                              </m:ctrlPr>
                            </m:dPr>
                            <m:e>
                              <m:sSubSup>
                                <m:sSubSupPr>
                                  <m:ctrlPr>
                                    <a:rPr lang="en-US" sz="2200" b="0" i="1" smtClean="0">
                                      <a:solidFill>
                                        <a:schemeClr val="tx1"/>
                                      </a:solidFill>
                                      <a:latin typeface="Cambria Math" panose="02040503050406030204" pitchFamily="18" charset="0"/>
                                      <a:ea typeface="Cambria Math" panose="02040503050406030204" pitchFamily="18" charset="0"/>
                                    </a:rPr>
                                  </m:ctrlPr>
                                </m:sSubSupPr>
                                <m:e>
                                  <m:r>
                                    <a:rPr lang="en-US" sz="2200" b="0" i="1" smtClean="0">
                                      <a:solidFill>
                                        <a:schemeClr val="tx1"/>
                                      </a:solidFill>
                                      <a:latin typeface="Cambria Math" panose="02040503050406030204" pitchFamily="18" charset="0"/>
                                      <a:ea typeface="Cambria Math" panose="02040503050406030204" pitchFamily="18" charset="0"/>
                                    </a:rPr>
                                    <m:t>𝑏</m:t>
                                  </m:r>
                                </m:e>
                                <m:sub>
                                  <m:r>
                                    <a:rPr lang="en-US" sz="2200" i="1">
                                      <a:solidFill>
                                        <a:schemeClr val="tx1"/>
                                      </a:solidFill>
                                      <a:latin typeface="Cambria Math" panose="02040503050406030204" pitchFamily="18" charset="0"/>
                                      <a:ea typeface="Cambria Math" panose="02040503050406030204" pitchFamily="18" charset="0"/>
                                    </a:rPr>
                                    <m:t>𝛼</m:t>
                                  </m:r>
                                </m:sub>
                                <m:sup>
                                  <m:r>
                                    <a:rPr lang="en-US" sz="2200" i="1">
                                      <a:solidFill>
                                        <a:schemeClr val="tx1"/>
                                      </a:solidFill>
                                      <a:latin typeface="Cambria Math" panose="02040503050406030204" pitchFamily="18" charset="0"/>
                                      <a:ea typeface="Cambria Math" panose="02040503050406030204" pitchFamily="18" charset="0"/>
                                    </a:rPr>
                                    <m:t>†</m:t>
                                  </m:r>
                                </m:sup>
                              </m:sSubSup>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1" i="1" smtClean="0">
                                      <a:solidFill>
                                        <a:schemeClr val="tx1"/>
                                      </a:solidFill>
                                      <a:latin typeface="Cambria Math" panose="02040503050406030204" pitchFamily="18" charset="0"/>
                                      <a:ea typeface="Cambria Math" panose="02040503050406030204" pitchFamily="18" charset="0"/>
                                    </a:rPr>
                                    <m:t>𝒌</m:t>
                                  </m:r>
                                </m:e>
                              </m:d>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b="0" i="1" smtClean="0">
                                      <a:solidFill>
                                        <a:schemeClr val="tx1"/>
                                      </a:solidFill>
                                      <a:latin typeface="Cambria Math" panose="02040503050406030204" pitchFamily="18" charset="0"/>
                                      <a:ea typeface="Cambria Math" panose="02040503050406030204" pitchFamily="18" charset="0"/>
                                    </a:rPr>
                                    <m:t>𝑏</m:t>
                                  </m:r>
                                </m:e>
                                <m:sub>
                                  <m:r>
                                    <a:rPr lang="en-US" sz="2200" i="1">
                                      <a:solidFill>
                                        <a:schemeClr val="tx1"/>
                                      </a:solidFill>
                                      <a:latin typeface="Cambria Math" panose="02040503050406030204" pitchFamily="18" charset="0"/>
                                      <a:ea typeface="Cambria Math" panose="02040503050406030204" pitchFamily="18" charset="0"/>
                                    </a:rPr>
                                    <m:t>𝛼</m:t>
                                  </m:r>
                                </m:sub>
                              </m:sSub>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1" i="1" smtClean="0">
                                      <a:solidFill>
                                        <a:schemeClr val="tx1"/>
                                      </a:solidFill>
                                      <a:latin typeface="Cambria Math" panose="02040503050406030204" pitchFamily="18" charset="0"/>
                                      <a:ea typeface="Cambria Math" panose="02040503050406030204" pitchFamily="18" charset="0"/>
                                    </a:rPr>
                                    <m:t>𝒌</m:t>
                                  </m:r>
                                </m:e>
                              </m:d>
                              <m:r>
                                <a:rPr lang="en-US" sz="2200" b="0" i="1" smtClean="0">
                                  <a:solidFill>
                                    <a:schemeClr val="tx1"/>
                                  </a:solidFill>
                                  <a:latin typeface="Cambria Math" panose="02040503050406030204" pitchFamily="18" charset="0"/>
                                  <a:ea typeface="Cambria Math" panose="02040503050406030204" pitchFamily="18" charset="0"/>
                                </a:rPr>
                                <m:t>+</m:t>
                              </m:r>
                              <m:f>
                                <m:fPr>
                                  <m:ctrlPr>
                                    <a:rPr lang="en-US" sz="2200" b="0" i="1" smtClean="0">
                                      <a:solidFill>
                                        <a:schemeClr val="tx1"/>
                                      </a:solidFill>
                                      <a:latin typeface="Cambria Math" panose="02040503050406030204" pitchFamily="18" charset="0"/>
                                      <a:ea typeface="Cambria Math" panose="02040503050406030204" pitchFamily="18" charset="0"/>
                                    </a:rPr>
                                  </m:ctrlPr>
                                </m:fPr>
                                <m:num>
                                  <m:r>
                                    <a:rPr lang="en-US" sz="2200" b="0" i="1" smtClean="0">
                                      <a:solidFill>
                                        <a:schemeClr val="tx1"/>
                                      </a:solidFill>
                                      <a:latin typeface="Cambria Math" panose="02040503050406030204" pitchFamily="18" charset="0"/>
                                      <a:ea typeface="Cambria Math" panose="02040503050406030204" pitchFamily="18" charset="0"/>
                                    </a:rPr>
                                    <m:t>1</m:t>
                                  </m:r>
                                </m:num>
                                <m:den>
                                  <m:r>
                                    <a:rPr lang="en-US" sz="2200" b="0" i="1" smtClean="0">
                                      <a:solidFill>
                                        <a:schemeClr val="tx1"/>
                                      </a:solidFill>
                                      <a:latin typeface="Cambria Math" panose="02040503050406030204" pitchFamily="18" charset="0"/>
                                      <a:ea typeface="Cambria Math" panose="02040503050406030204" pitchFamily="18" charset="0"/>
                                    </a:rPr>
                                    <m:t>2</m:t>
                                  </m:r>
                                </m:den>
                              </m:f>
                            </m:e>
                          </m:d>
                        </m:e>
                      </m:nary>
                    </m:oMath>
                  </m:oMathPara>
                </a14:m>
                <a:endParaRPr lang="en-ES" sz="2200" dirty="0"/>
              </a:p>
            </p:txBody>
          </p:sp>
        </mc:Choice>
        <mc:Fallback xmlns="">
          <p:sp>
            <p:nvSpPr>
              <p:cNvPr id="3" name="TextBox 2">
                <a:extLst>
                  <a:ext uri="{FF2B5EF4-FFF2-40B4-BE49-F238E27FC236}">
                    <a16:creationId xmlns:a16="http://schemas.microsoft.com/office/drawing/2014/main" id="{B23125F0-19ED-FD69-C954-DE6BE126FE75}"/>
                  </a:ext>
                </a:extLst>
              </p:cNvPr>
              <p:cNvSpPr txBox="1">
                <a:spLocks noRot="1" noChangeAspect="1" noMove="1" noResize="1" noEditPoints="1" noAdjustHandles="1" noChangeArrowheads="1" noChangeShapeType="1" noTextEdit="1"/>
              </p:cNvSpPr>
              <p:nvPr/>
            </p:nvSpPr>
            <p:spPr>
              <a:xfrm>
                <a:off x="395882" y="1440000"/>
                <a:ext cx="11400237" cy="821572"/>
              </a:xfrm>
              <a:prstGeom prst="rect">
                <a:avLst/>
              </a:prstGeom>
              <a:blipFill>
                <a:blip r:embed="rId2"/>
                <a:stretch>
                  <a:fillRect l="-111" t="-145455" b="-201515"/>
                </a:stretch>
              </a:blipFill>
            </p:spPr>
            <p:txBody>
              <a:bodyPr/>
              <a:lstStyle/>
              <a:p>
                <a:r>
                  <a:rPr lang="en-ES">
                    <a:noFill/>
                  </a:rPr>
                  <a:t> </a:t>
                </a:r>
              </a:p>
            </p:txBody>
          </p:sp>
        </mc:Fallback>
      </mc:AlternateContent>
      <p:sp>
        <p:nvSpPr>
          <p:cNvPr id="4" name="Title 1">
            <a:extLst>
              <a:ext uri="{FF2B5EF4-FFF2-40B4-BE49-F238E27FC236}">
                <a16:creationId xmlns:a16="http://schemas.microsoft.com/office/drawing/2014/main" id="{D48FF086-FF9C-194C-552D-D9E1AE9883CE}"/>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Output: Bosonic Hamiltonian</a:t>
            </a:r>
          </a:p>
        </p:txBody>
      </p:sp>
      <p:pic>
        <p:nvPicPr>
          <p:cNvPr id="7" name="Picture 6">
            <a:extLst>
              <a:ext uri="{FF2B5EF4-FFF2-40B4-BE49-F238E27FC236}">
                <a16:creationId xmlns:a16="http://schemas.microsoft.com/office/drawing/2014/main" id="{58C648AB-E669-C2CD-21B9-BED4B7FBFB5D}"/>
              </a:ext>
            </a:extLst>
          </p:cNvPr>
          <p:cNvPicPr>
            <a:picLocks noChangeAspect="1"/>
          </p:cNvPicPr>
          <p:nvPr/>
        </p:nvPicPr>
        <p:blipFill>
          <a:blip r:embed="rId3"/>
          <a:stretch>
            <a:fillRect/>
          </a:stretch>
        </p:blipFill>
        <p:spPr>
          <a:xfrm>
            <a:off x="3196022" y="2431567"/>
            <a:ext cx="5799955" cy="4243870"/>
          </a:xfrm>
          <a:prstGeom prst="rect">
            <a:avLst/>
          </a:prstGeom>
        </p:spPr>
      </p:pic>
    </p:spTree>
    <p:extLst>
      <p:ext uri="{BB962C8B-B14F-4D97-AF65-F5344CB8AC3E}">
        <p14:creationId xmlns:p14="http://schemas.microsoft.com/office/powerpoint/2010/main" val="2248540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Outline</a:t>
            </a:r>
          </a:p>
        </p:txBody>
      </p:sp>
      <p:sp>
        <p:nvSpPr>
          <p:cNvPr id="20" name="TextBox 19">
            <a:extLst>
              <a:ext uri="{FF2B5EF4-FFF2-40B4-BE49-F238E27FC236}">
                <a16:creationId xmlns:a16="http://schemas.microsoft.com/office/drawing/2014/main" id="{D13B3A16-F594-DDAE-9EDF-7247E4D225C2}"/>
              </a:ext>
            </a:extLst>
          </p:cNvPr>
          <p:cNvSpPr txBox="1"/>
          <p:nvPr/>
        </p:nvSpPr>
        <p:spPr>
          <a:xfrm>
            <a:off x="720000" y="288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Method</a:t>
            </a:r>
          </a:p>
        </p:txBody>
      </p:sp>
      <p:sp>
        <p:nvSpPr>
          <p:cNvPr id="21" name="TextBox 20">
            <a:extLst>
              <a:ext uri="{FF2B5EF4-FFF2-40B4-BE49-F238E27FC236}">
                <a16:creationId xmlns:a16="http://schemas.microsoft.com/office/drawing/2014/main" id="{58D637E5-4AF5-408E-39AC-33E4EC67A4B8}"/>
              </a:ext>
            </a:extLst>
          </p:cNvPr>
          <p:cNvSpPr txBox="1"/>
          <p:nvPr/>
        </p:nvSpPr>
        <p:spPr>
          <a:xfrm>
            <a:off x="720000" y="396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Output</a:t>
            </a:r>
          </a:p>
        </p:txBody>
      </p:sp>
      <p:sp>
        <p:nvSpPr>
          <p:cNvPr id="22" name="TextBox 21">
            <a:extLst>
              <a:ext uri="{FF2B5EF4-FFF2-40B4-BE49-F238E27FC236}">
                <a16:creationId xmlns:a16="http://schemas.microsoft.com/office/drawing/2014/main" id="{FAE526D9-8D49-7FC9-D72E-E7778D664260}"/>
              </a:ext>
            </a:extLst>
          </p:cNvPr>
          <p:cNvSpPr txBox="1"/>
          <p:nvPr/>
        </p:nvSpPr>
        <p:spPr>
          <a:xfrm>
            <a:off x="720000" y="180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Input</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52</a:t>
            </a:fld>
            <a:endParaRPr lang="en-ES" dirty="0"/>
          </a:p>
        </p:txBody>
      </p:sp>
      <p:sp>
        <p:nvSpPr>
          <p:cNvPr id="4" name="TextBox 3">
            <a:extLst>
              <a:ext uri="{FF2B5EF4-FFF2-40B4-BE49-F238E27FC236}">
                <a16:creationId xmlns:a16="http://schemas.microsoft.com/office/drawing/2014/main" id="{CD756A87-55EB-3984-1A8C-E64B3225069A}"/>
              </a:ext>
            </a:extLst>
          </p:cNvPr>
          <p:cNvSpPr txBox="1"/>
          <p:nvPr/>
        </p:nvSpPr>
        <p:spPr>
          <a:xfrm>
            <a:off x="720000" y="5040000"/>
            <a:ext cx="5287510" cy="769441"/>
          </a:xfrm>
          <a:prstGeom prst="rect">
            <a:avLst/>
          </a:prstGeom>
          <a:noFill/>
        </p:spPr>
        <p:txBody>
          <a:bodyPr wrap="square" rtlCol="0">
            <a:spAutoFit/>
          </a:bodyPr>
          <a:lstStyle/>
          <a:p>
            <a:pPr marL="571500" indent="-571500">
              <a:buFont typeface="Wingdings" pitchFamily="2" charset="2"/>
              <a:buChar char="Ø"/>
            </a:pPr>
            <a:r>
              <a:rPr lang="en-ES" sz="4400" dirty="0"/>
              <a:t>Details of the code</a:t>
            </a:r>
          </a:p>
        </p:txBody>
      </p:sp>
      <p:sp>
        <p:nvSpPr>
          <p:cNvPr id="8" name="TextBox 7">
            <a:extLst>
              <a:ext uri="{FF2B5EF4-FFF2-40B4-BE49-F238E27FC236}">
                <a16:creationId xmlns:a16="http://schemas.microsoft.com/office/drawing/2014/main" id="{9BAA568F-9306-421E-3D06-325A53F6E9FE}"/>
              </a:ext>
            </a:extLst>
          </p:cNvPr>
          <p:cNvSpPr txBox="1"/>
          <p:nvPr/>
        </p:nvSpPr>
        <p:spPr>
          <a:xfrm>
            <a:off x="6265299" y="5101554"/>
            <a:ext cx="5206701" cy="646331"/>
          </a:xfrm>
          <a:prstGeom prst="rect">
            <a:avLst/>
          </a:prstGeom>
          <a:noFill/>
        </p:spPr>
        <p:txBody>
          <a:bodyPr wrap="square" rtlCol="0">
            <a:spAutoFit/>
          </a:bodyPr>
          <a:lstStyle/>
          <a:p>
            <a:r>
              <a:rPr lang="en-ES" sz="3600" dirty="0"/>
              <a:t>How to use magnopy?</a:t>
            </a:r>
          </a:p>
        </p:txBody>
      </p:sp>
    </p:spTree>
    <p:extLst>
      <p:ext uri="{BB962C8B-B14F-4D97-AF65-F5344CB8AC3E}">
        <p14:creationId xmlns:p14="http://schemas.microsoft.com/office/powerpoint/2010/main" val="999038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Details of the code</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53</a:t>
            </a:fld>
            <a:endParaRPr lang="en-ES" dirty="0"/>
          </a:p>
        </p:txBody>
      </p:sp>
      <p:sp>
        <p:nvSpPr>
          <p:cNvPr id="11" name="TextBox 10">
            <a:extLst>
              <a:ext uri="{FF2B5EF4-FFF2-40B4-BE49-F238E27FC236}">
                <a16:creationId xmlns:a16="http://schemas.microsoft.com/office/drawing/2014/main" id="{0D47D346-28B3-0CFF-80B5-60E19D2DC2EC}"/>
              </a:ext>
            </a:extLst>
          </p:cNvPr>
          <p:cNvSpPr txBox="1"/>
          <p:nvPr/>
        </p:nvSpPr>
        <p:spPr>
          <a:xfrm>
            <a:off x="1183354" y="3989029"/>
            <a:ext cx="6252096" cy="769441"/>
          </a:xfrm>
          <a:prstGeom prst="rect">
            <a:avLst/>
          </a:prstGeom>
          <a:noFill/>
        </p:spPr>
        <p:txBody>
          <a:bodyPr wrap="none" rtlCol="0">
            <a:spAutoFit/>
          </a:bodyPr>
          <a:lstStyle/>
          <a:p>
            <a:pPr marL="571500" indent="-571500">
              <a:buFont typeface="Wingdings" pitchFamily="2" charset="2"/>
              <a:buChar char="v"/>
            </a:pPr>
            <a:r>
              <a:rPr lang="en-ES" sz="4400" dirty="0"/>
              <a:t>Command line interface</a:t>
            </a:r>
          </a:p>
        </p:txBody>
      </p:sp>
      <p:sp>
        <p:nvSpPr>
          <p:cNvPr id="12" name="TextBox 11">
            <a:extLst>
              <a:ext uri="{FF2B5EF4-FFF2-40B4-BE49-F238E27FC236}">
                <a16:creationId xmlns:a16="http://schemas.microsoft.com/office/drawing/2014/main" id="{066F7E47-7615-00FE-20F7-74806565D1D9}"/>
              </a:ext>
            </a:extLst>
          </p:cNvPr>
          <p:cNvSpPr txBox="1"/>
          <p:nvPr/>
        </p:nvSpPr>
        <p:spPr>
          <a:xfrm>
            <a:off x="1183354" y="1048210"/>
            <a:ext cx="3990708" cy="769441"/>
          </a:xfrm>
          <a:prstGeom prst="rect">
            <a:avLst/>
          </a:prstGeom>
          <a:noFill/>
        </p:spPr>
        <p:txBody>
          <a:bodyPr wrap="none" rtlCol="0">
            <a:spAutoFit/>
          </a:bodyPr>
          <a:lstStyle/>
          <a:p>
            <a:pPr marL="571500" indent="-571500">
              <a:buFont typeface="Wingdings" pitchFamily="2" charset="2"/>
              <a:buChar char="v"/>
            </a:pPr>
            <a:r>
              <a:rPr lang="en-ES" sz="4400" dirty="0"/>
              <a:t>Python library</a:t>
            </a:r>
          </a:p>
        </p:txBody>
      </p:sp>
      <p:pic>
        <p:nvPicPr>
          <p:cNvPr id="15" name="Picture 14">
            <a:extLst>
              <a:ext uri="{FF2B5EF4-FFF2-40B4-BE49-F238E27FC236}">
                <a16:creationId xmlns:a16="http://schemas.microsoft.com/office/drawing/2014/main" id="{3C245C17-75B2-F397-FAA7-F7A92732786C}"/>
              </a:ext>
            </a:extLst>
          </p:cNvPr>
          <p:cNvPicPr>
            <a:picLocks noChangeAspect="1"/>
          </p:cNvPicPr>
          <p:nvPr/>
        </p:nvPicPr>
        <p:blipFill>
          <a:blip r:embed="rId2"/>
          <a:stretch>
            <a:fillRect/>
          </a:stretch>
        </p:blipFill>
        <p:spPr>
          <a:xfrm>
            <a:off x="1527492" y="2145861"/>
            <a:ext cx="4701048" cy="1377325"/>
          </a:xfrm>
          <a:prstGeom prst="rect">
            <a:avLst/>
          </a:prstGeom>
        </p:spPr>
      </p:pic>
      <p:pic>
        <p:nvPicPr>
          <p:cNvPr id="19" name="Picture 18">
            <a:extLst>
              <a:ext uri="{FF2B5EF4-FFF2-40B4-BE49-F238E27FC236}">
                <a16:creationId xmlns:a16="http://schemas.microsoft.com/office/drawing/2014/main" id="{86DE9192-D7F8-7ED0-CD26-F7D413057617}"/>
              </a:ext>
            </a:extLst>
          </p:cNvPr>
          <p:cNvPicPr>
            <a:picLocks noChangeAspect="1"/>
          </p:cNvPicPr>
          <p:nvPr/>
        </p:nvPicPr>
        <p:blipFill>
          <a:blip r:embed="rId3"/>
          <a:stretch>
            <a:fillRect/>
          </a:stretch>
        </p:blipFill>
        <p:spPr>
          <a:xfrm>
            <a:off x="1527492" y="5207772"/>
            <a:ext cx="6969842" cy="1204036"/>
          </a:xfrm>
          <a:prstGeom prst="rect">
            <a:avLst/>
          </a:prstGeom>
        </p:spPr>
      </p:pic>
      <p:pic>
        <p:nvPicPr>
          <p:cNvPr id="24" name="Picture 23">
            <a:extLst>
              <a:ext uri="{FF2B5EF4-FFF2-40B4-BE49-F238E27FC236}">
                <a16:creationId xmlns:a16="http://schemas.microsoft.com/office/drawing/2014/main" id="{2FC82A04-1187-4429-B535-FB0A4AAFD2F8}"/>
              </a:ext>
            </a:extLst>
          </p:cNvPr>
          <p:cNvPicPr>
            <a:picLocks noChangeAspect="1"/>
          </p:cNvPicPr>
          <p:nvPr/>
        </p:nvPicPr>
        <p:blipFill>
          <a:blip r:embed="rId4"/>
          <a:stretch>
            <a:fillRect/>
          </a:stretch>
        </p:blipFill>
        <p:spPr>
          <a:xfrm>
            <a:off x="8840886" y="4436713"/>
            <a:ext cx="3201943" cy="1720517"/>
          </a:xfrm>
          <a:prstGeom prst="rect">
            <a:avLst/>
          </a:prstGeom>
        </p:spPr>
      </p:pic>
      <p:pic>
        <p:nvPicPr>
          <p:cNvPr id="26" name="Picture 25">
            <a:extLst>
              <a:ext uri="{FF2B5EF4-FFF2-40B4-BE49-F238E27FC236}">
                <a16:creationId xmlns:a16="http://schemas.microsoft.com/office/drawing/2014/main" id="{979094FE-8C8C-12DD-DC96-18F46805D69B}"/>
              </a:ext>
            </a:extLst>
          </p:cNvPr>
          <p:cNvPicPr>
            <a:picLocks noChangeAspect="1"/>
          </p:cNvPicPr>
          <p:nvPr/>
        </p:nvPicPr>
        <p:blipFill>
          <a:blip r:embed="rId5"/>
          <a:stretch>
            <a:fillRect/>
          </a:stretch>
        </p:blipFill>
        <p:spPr>
          <a:xfrm>
            <a:off x="8840886" y="1048210"/>
            <a:ext cx="3013697" cy="2868971"/>
          </a:xfrm>
          <a:prstGeom prst="rect">
            <a:avLst/>
          </a:prstGeom>
        </p:spPr>
      </p:pic>
    </p:spTree>
    <p:extLst>
      <p:ext uri="{BB962C8B-B14F-4D97-AF65-F5344CB8AC3E}">
        <p14:creationId xmlns:p14="http://schemas.microsoft.com/office/powerpoint/2010/main" val="1034923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Details of the code: Interfaces</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54</a:t>
            </a:fld>
            <a:endParaRPr lang="en-ES" dirty="0"/>
          </a:p>
        </p:txBody>
      </p:sp>
      <p:sp>
        <p:nvSpPr>
          <p:cNvPr id="4" name="TextBox 3">
            <a:extLst>
              <a:ext uri="{FF2B5EF4-FFF2-40B4-BE49-F238E27FC236}">
                <a16:creationId xmlns:a16="http://schemas.microsoft.com/office/drawing/2014/main" id="{1DD455C1-AE7D-5A67-B492-968597EB2E6D}"/>
              </a:ext>
            </a:extLst>
          </p:cNvPr>
          <p:cNvSpPr txBox="1"/>
          <p:nvPr/>
        </p:nvSpPr>
        <p:spPr>
          <a:xfrm>
            <a:off x="4800597" y="3094787"/>
            <a:ext cx="2315506" cy="720000"/>
          </a:xfrm>
          <a:prstGeom prst="rect">
            <a:avLst/>
          </a:prstGeom>
          <a:noFill/>
        </p:spPr>
        <p:txBody>
          <a:bodyPr wrap="none" rtlCol="0">
            <a:spAutoFit/>
          </a:bodyPr>
          <a:lstStyle/>
          <a:p>
            <a:r>
              <a:rPr lang="en-ES" sz="4400" dirty="0"/>
              <a:t>magnopy</a:t>
            </a:r>
          </a:p>
        </p:txBody>
      </p:sp>
      <p:sp>
        <p:nvSpPr>
          <p:cNvPr id="5" name="TextBox 4">
            <a:extLst>
              <a:ext uri="{FF2B5EF4-FFF2-40B4-BE49-F238E27FC236}">
                <a16:creationId xmlns:a16="http://schemas.microsoft.com/office/drawing/2014/main" id="{DF6B7BF9-5270-BEB4-29F2-8DDDB78273EC}"/>
              </a:ext>
            </a:extLst>
          </p:cNvPr>
          <p:cNvSpPr txBox="1"/>
          <p:nvPr/>
        </p:nvSpPr>
        <p:spPr>
          <a:xfrm>
            <a:off x="1779639" y="1546102"/>
            <a:ext cx="1932837" cy="769441"/>
          </a:xfrm>
          <a:prstGeom prst="rect">
            <a:avLst/>
          </a:prstGeom>
          <a:noFill/>
        </p:spPr>
        <p:txBody>
          <a:bodyPr wrap="none" rtlCol="0">
            <a:spAutoFit/>
          </a:bodyPr>
          <a:lstStyle/>
          <a:p>
            <a:r>
              <a:rPr lang="en-ES" sz="4400" dirty="0"/>
              <a:t>GROGU</a:t>
            </a:r>
          </a:p>
        </p:txBody>
      </p:sp>
      <p:sp>
        <p:nvSpPr>
          <p:cNvPr id="6" name="TextBox 5">
            <a:extLst>
              <a:ext uri="{FF2B5EF4-FFF2-40B4-BE49-F238E27FC236}">
                <a16:creationId xmlns:a16="http://schemas.microsoft.com/office/drawing/2014/main" id="{D83093A0-E2A0-62CF-0EF6-9CD560285EB7}"/>
              </a:ext>
            </a:extLst>
          </p:cNvPr>
          <p:cNvSpPr txBox="1"/>
          <p:nvPr/>
        </p:nvSpPr>
        <p:spPr>
          <a:xfrm>
            <a:off x="1026272" y="3069000"/>
            <a:ext cx="1231427" cy="720000"/>
          </a:xfrm>
          <a:prstGeom prst="rect">
            <a:avLst/>
          </a:prstGeom>
          <a:noFill/>
        </p:spPr>
        <p:txBody>
          <a:bodyPr wrap="none" rtlCol="0">
            <a:spAutoFit/>
          </a:bodyPr>
          <a:lstStyle/>
          <a:p>
            <a:r>
              <a:rPr lang="en-ES" sz="4400" dirty="0"/>
              <a:t>TB2J</a:t>
            </a:r>
          </a:p>
        </p:txBody>
      </p:sp>
      <p:sp>
        <p:nvSpPr>
          <p:cNvPr id="7" name="TextBox 6">
            <a:extLst>
              <a:ext uri="{FF2B5EF4-FFF2-40B4-BE49-F238E27FC236}">
                <a16:creationId xmlns:a16="http://schemas.microsoft.com/office/drawing/2014/main" id="{A6FB4414-9064-295E-D23C-18F15138C953}"/>
              </a:ext>
            </a:extLst>
          </p:cNvPr>
          <p:cNvSpPr txBox="1"/>
          <p:nvPr/>
        </p:nvSpPr>
        <p:spPr>
          <a:xfrm>
            <a:off x="1780537" y="4542458"/>
            <a:ext cx="1931939" cy="769441"/>
          </a:xfrm>
          <a:prstGeom prst="rect">
            <a:avLst/>
          </a:prstGeom>
          <a:noFill/>
        </p:spPr>
        <p:txBody>
          <a:bodyPr wrap="none" rtlCol="0">
            <a:spAutoFit/>
          </a:bodyPr>
          <a:lstStyle/>
          <a:p>
            <a:r>
              <a:rPr lang="en-ES" sz="4400" dirty="0"/>
              <a:t>Manual</a:t>
            </a:r>
          </a:p>
        </p:txBody>
      </p:sp>
      <p:sp>
        <p:nvSpPr>
          <p:cNvPr id="9" name="TextBox 8">
            <a:extLst>
              <a:ext uri="{FF2B5EF4-FFF2-40B4-BE49-F238E27FC236}">
                <a16:creationId xmlns:a16="http://schemas.microsoft.com/office/drawing/2014/main" id="{B44D4968-1613-F0FB-CD0A-D9533584E1D7}"/>
              </a:ext>
            </a:extLst>
          </p:cNvPr>
          <p:cNvSpPr txBox="1"/>
          <p:nvPr/>
        </p:nvSpPr>
        <p:spPr>
          <a:xfrm>
            <a:off x="9291483" y="2798058"/>
            <a:ext cx="2437527" cy="1261884"/>
          </a:xfrm>
          <a:prstGeom prst="rect">
            <a:avLst/>
          </a:prstGeom>
          <a:noFill/>
        </p:spPr>
        <p:txBody>
          <a:bodyPr wrap="none" rtlCol="0">
            <a:spAutoFit/>
          </a:bodyPr>
          <a:lstStyle/>
          <a:p>
            <a:pPr algn="ctr"/>
            <a:r>
              <a:rPr lang="en-ES" sz="4400" dirty="0"/>
              <a:t>Vampire</a:t>
            </a:r>
          </a:p>
          <a:p>
            <a:pPr algn="ctr"/>
            <a:r>
              <a:rPr lang="en-ES" sz="3200" dirty="0"/>
              <a:t>(.UCF &amp; .mat)</a:t>
            </a:r>
          </a:p>
        </p:txBody>
      </p:sp>
      <p:cxnSp>
        <p:nvCxnSpPr>
          <p:cNvPr id="13" name="Straight Arrow Connector 12">
            <a:extLst>
              <a:ext uri="{FF2B5EF4-FFF2-40B4-BE49-F238E27FC236}">
                <a16:creationId xmlns:a16="http://schemas.microsoft.com/office/drawing/2014/main" id="{9CF372A8-7AA0-7F52-58F5-CA210E786AEB}"/>
              </a:ext>
            </a:extLst>
          </p:cNvPr>
          <p:cNvCxnSpPr>
            <a:cxnSpLocks/>
            <a:stCxn id="5" idx="2"/>
          </p:cNvCxnSpPr>
          <p:nvPr/>
        </p:nvCxnSpPr>
        <p:spPr>
          <a:xfrm>
            <a:off x="2746058" y="2315543"/>
            <a:ext cx="1902941" cy="9687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F51DF5B-03E3-405B-BA74-3EA6955CCCD0}"/>
              </a:ext>
            </a:extLst>
          </p:cNvPr>
          <p:cNvCxnSpPr>
            <a:cxnSpLocks/>
          </p:cNvCxnSpPr>
          <p:nvPr/>
        </p:nvCxnSpPr>
        <p:spPr>
          <a:xfrm>
            <a:off x="2257699" y="3454787"/>
            <a:ext cx="2304469" cy="792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74920AB-FCCE-DD38-CB16-6100386268E7}"/>
              </a:ext>
            </a:extLst>
          </p:cNvPr>
          <p:cNvCxnSpPr>
            <a:cxnSpLocks/>
            <a:stCxn id="7" idx="0"/>
          </p:cNvCxnSpPr>
          <p:nvPr/>
        </p:nvCxnSpPr>
        <p:spPr>
          <a:xfrm flipV="1">
            <a:off x="2746507" y="3789000"/>
            <a:ext cx="1902492" cy="7534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BC704F01-28DB-7538-E26A-45E150F8AEFB}"/>
              </a:ext>
            </a:extLst>
          </p:cNvPr>
          <p:cNvCxnSpPr>
            <a:cxnSpLocks/>
          </p:cNvCxnSpPr>
          <p:nvPr/>
        </p:nvCxnSpPr>
        <p:spPr>
          <a:xfrm>
            <a:off x="7391404" y="3534076"/>
            <a:ext cx="173293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2795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Details of the code: links</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55</a:t>
            </a:fld>
            <a:endParaRPr lang="en-ES" dirty="0"/>
          </a:p>
        </p:txBody>
      </p:sp>
      <p:sp>
        <p:nvSpPr>
          <p:cNvPr id="9" name="TextBox 8">
            <a:extLst>
              <a:ext uri="{FF2B5EF4-FFF2-40B4-BE49-F238E27FC236}">
                <a16:creationId xmlns:a16="http://schemas.microsoft.com/office/drawing/2014/main" id="{7709286F-747F-374B-F9A5-17982BD48E3A}"/>
              </a:ext>
            </a:extLst>
          </p:cNvPr>
          <p:cNvSpPr txBox="1"/>
          <p:nvPr/>
        </p:nvSpPr>
        <p:spPr>
          <a:xfrm>
            <a:off x="2741386" y="1251947"/>
            <a:ext cx="6707414" cy="1569660"/>
          </a:xfrm>
          <a:prstGeom prst="rect">
            <a:avLst/>
          </a:prstGeom>
          <a:noFill/>
        </p:spPr>
        <p:txBody>
          <a:bodyPr wrap="none" rtlCol="0">
            <a:spAutoFit/>
          </a:bodyPr>
          <a:lstStyle/>
          <a:p>
            <a:r>
              <a:rPr lang="en-ES" sz="9600" dirty="0">
                <a:solidFill>
                  <a:srgbClr val="236AD3"/>
                </a:solidFill>
              </a:rPr>
              <a:t>magnopy.org</a:t>
            </a:r>
          </a:p>
        </p:txBody>
      </p:sp>
      <p:sp>
        <p:nvSpPr>
          <p:cNvPr id="4" name="TextBox 3">
            <a:extLst>
              <a:ext uri="{FF2B5EF4-FFF2-40B4-BE49-F238E27FC236}">
                <a16:creationId xmlns:a16="http://schemas.microsoft.com/office/drawing/2014/main" id="{7DFC0D36-EB31-5BFB-6C07-6A02375844E0}"/>
              </a:ext>
            </a:extLst>
          </p:cNvPr>
          <p:cNvSpPr txBox="1"/>
          <p:nvPr/>
        </p:nvSpPr>
        <p:spPr>
          <a:xfrm>
            <a:off x="2065272" y="3310484"/>
            <a:ext cx="8059642" cy="3034357"/>
          </a:xfrm>
          <a:prstGeom prst="rect">
            <a:avLst/>
          </a:prstGeom>
          <a:noFill/>
        </p:spPr>
        <p:txBody>
          <a:bodyPr wrap="none" rtlCol="0">
            <a:spAutoFit/>
          </a:bodyPr>
          <a:lstStyle/>
          <a:p>
            <a:pPr marL="571500" indent="-571500">
              <a:lnSpc>
                <a:spcPct val="150000"/>
              </a:lnSpc>
              <a:buFont typeface="Wingdings" pitchFamily="2" charset="2"/>
              <a:buChar char="v"/>
            </a:pPr>
            <a:r>
              <a:rPr lang="en-ES" sz="4400" dirty="0"/>
              <a:t>docs.magnopy.org</a:t>
            </a:r>
            <a:endParaRPr lang="ru-RU" sz="4400" dirty="0"/>
          </a:p>
          <a:p>
            <a:pPr marL="571500" indent="-571500">
              <a:lnSpc>
                <a:spcPct val="150000"/>
              </a:lnSpc>
              <a:buFont typeface="Wingdings" pitchFamily="2" charset="2"/>
              <a:buChar char="v"/>
            </a:pPr>
            <a:r>
              <a:rPr lang="en-GB" sz="4400" dirty="0" err="1"/>
              <a:t>github.com</a:t>
            </a:r>
            <a:r>
              <a:rPr lang="en-GB" sz="4400" dirty="0"/>
              <a:t>/</a:t>
            </a:r>
            <a:r>
              <a:rPr lang="en-GB" sz="4400" dirty="0" err="1"/>
              <a:t>magnopy</a:t>
            </a:r>
            <a:r>
              <a:rPr lang="en-GB" sz="4400" dirty="0"/>
              <a:t>/</a:t>
            </a:r>
            <a:r>
              <a:rPr lang="en-GB" sz="4400" dirty="0" err="1"/>
              <a:t>magnopy</a:t>
            </a:r>
            <a:endParaRPr lang="en-ES" sz="4400" dirty="0"/>
          </a:p>
          <a:p>
            <a:pPr marL="571500" indent="-571500">
              <a:lnSpc>
                <a:spcPct val="150000"/>
              </a:lnSpc>
              <a:buFont typeface="Wingdings" pitchFamily="2" charset="2"/>
              <a:buChar char="v"/>
            </a:pPr>
            <a:r>
              <a:rPr lang="en-ES" sz="4400" dirty="0"/>
              <a:t>tutorials.magnopy.org</a:t>
            </a:r>
            <a:endParaRPr lang="ru-RU" sz="4400" dirty="0"/>
          </a:p>
        </p:txBody>
      </p:sp>
    </p:spTree>
    <p:extLst>
      <p:ext uri="{BB962C8B-B14F-4D97-AF65-F5344CB8AC3E}">
        <p14:creationId xmlns:p14="http://schemas.microsoft.com/office/powerpoint/2010/main" val="4253335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6447B-6029-1EB3-B388-29072E2EB4B9}"/>
              </a:ext>
            </a:extLst>
          </p:cNvPr>
          <p:cNvPicPr>
            <a:picLocks noChangeAspect="1"/>
          </p:cNvPicPr>
          <p:nvPr/>
        </p:nvPicPr>
        <p:blipFill>
          <a:blip r:embed="rId2"/>
          <a:stretch>
            <a:fillRect/>
          </a:stretch>
        </p:blipFill>
        <p:spPr>
          <a:xfrm>
            <a:off x="7711656" y="1551005"/>
            <a:ext cx="4226763" cy="1080000"/>
          </a:xfrm>
          <a:prstGeom prst="rect">
            <a:avLst/>
          </a:prstGeom>
        </p:spPr>
      </p:pic>
      <p:pic>
        <p:nvPicPr>
          <p:cNvPr id="5" name="Picture 4">
            <a:extLst>
              <a:ext uri="{FF2B5EF4-FFF2-40B4-BE49-F238E27FC236}">
                <a16:creationId xmlns:a16="http://schemas.microsoft.com/office/drawing/2014/main" id="{10DAC6F1-3769-D683-1653-76F354CCFB01}"/>
              </a:ext>
            </a:extLst>
          </p:cNvPr>
          <p:cNvPicPr>
            <a:picLocks noChangeAspect="1"/>
          </p:cNvPicPr>
          <p:nvPr/>
        </p:nvPicPr>
        <p:blipFill>
          <a:blip r:embed="rId3"/>
          <a:stretch>
            <a:fillRect/>
          </a:stretch>
        </p:blipFill>
        <p:spPr>
          <a:xfrm>
            <a:off x="8189544" y="3720988"/>
            <a:ext cx="3270985" cy="1080000"/>
          </a:xfrm>
          <a:prstGeom prst="rect">
            <a:avLst/>
          </a:prstGeom>
        </p:spPr>
      </p:pic>
      <p:pic>
        <p:nvPicPr>
          <p:cNvPr id="6" name="Picture 5">
            <a:extLst>
              <a:ext uri="{FF2B5EF4-FFF2-40B4-BE49-F238E27FC236}">
                <a16:creationId xmlns:a16="http://schemas.microsoft.com/office/drawing/2014/main" id="{E30DF53B-8F09-6021-9918-3F298918C881}"/>
              </a:ext>
            </a:extLst>
          </p:cNvPr>
          <p:cNvPicPr>
            <a:picLocks noChangeAspect="1"/>
          </p:cNvPicPr>
          <p:nvPr/>
        </p:nvPicPr>
        <p:blipFill>
          <a:blip r:embed="rId4"/>
          <a:stretch>
            <a:fillRect/>
          </a:stretch>
        </p:blipFill>
        <p:spPr>
          <a:xfrm>
            <a:off x="8776989" y="2691170"/>
            <a:ext cx="2096096" cy="1080000"/>
          </a:xfrm>
          <a:prstGeom prst="rect">
            <a:avLst/>
          </a:prstGeom>
        </p:spPr>
      </p:pic>
      <p:pic>
        <p:nvPicPr>
          <p:cNvPr id="7" name="Picture 6">
            <a:extLst>
              <a:ext uri="{FF2B5EF4-FFF2-40B4-BE49-F238E27FC236}">
                <a16:creationId xmlns:a16="http://schemas.microsoft.com/office/drawing/2014/main" id="{320A1A12-B6C7-8DE1-51A3-3B5F936EA1F6}"/>
              </a:ext>
            </a:extLst>
          </p:cNvPr>
          <p:cNvPicPr>
            <a:picLocks noChangeAspect="1"/>
          </p:cNvPicPr>
          <p:nvPr/>
        </p:nvPicPr>
        <p:blipFill rotWithShape="1">
          <a:blip r:embed="rId5"/>
          <a:srcRect l="-1" t="1278" r="61756" b="-1278"/>
          <a:stretch/>
        </p:blipFill>
        <p:spPr>
          <a:xfrm>
            <a:off x="3117284" y="5491727"/>
            <a:ext cx="4680000" cy="818172"/>
          </a:xfrm>
          <a:prstGeom prst="rect">
            <a:avLst/>
          </a:prstGeom>
        </p:spPr>
      </p:pic>
      <p:sp>
        <p:nvSpPr>
          <p:cNvPr id="8" name="TextBox 7">
            <a:extLst>
              <a:ext uri="{FF2B5EF4-FFF2-40B4-BE49-F238E27FC236}">
                <a16:creationId xmlns:a16="http://schemas.microsoft.com/office/drawing/2014/main" id="{C70E3067-F4DE-EDF3-15D2-A19037E814D5}"/>
              </a:ext>
            </a:extLst>
          </p:cNvPr>
          <p:cNvSpPr txBox="1"/>
          <p:nvPr/>
        </p:nvSpPr>
        <p:spPr>
          <a:xfrm>
            <a:off x="456368" y="1490841"/>
            <a:ext cx="3938350" cy="892552"/>
          </a:xfrm>
          <a:prstGeom prst="rect">
            <a:avLst/>
          </a:prstGeom>
          <a:noFill/>
        </p:spPr>
        <p:txBody>
          <a:bodyPr wrap="square" rtlCol="0">
            <a:spAutoFit/>
          </a:bodyPr>
          <a:lstStyle/>
          <a:p>
            <a:pPr marL="285750" indent="-285750">
              <a:buFont typeface="Courier New" panose="02070309020205020404" pitchFamily="49" charset="0"/>
              <a:buChar char="o"/>
            </a:pPr>
            <a:r>
              <a:rPr lang="en-ES" sz="2800" b="1" dirty="0"/>
              <a:t>Jaime Ferrer</a:t>
            </a:r>
          </a:p>
          <a:p>
            <a:pPr marL="285750" indent="-285750">
              <a:buFont typeface="Courier New" panose="02070309020205020404" pitchFamily="49" charset="0"/>
              <a:buChar char="o"/>
            </a:pPr>
            <a:r>
              <a:rPr lang="en-GB" sz="2400" dirty="0"/>
              <a:t>Gabriel Martinez-</a:t>
            </a:r>
            <a:r>
              <a:rPr lang="en-GB" sz="2400" dirty="0" err="1"/>
              <a:t>Carracedo</a:t>
            </a:r>
            <a:endParaRPr lang="en-ES" sz="2400" dirty="0"/>
          </a:p>
        </p:txBody>
      </p:sp>
      <p:sp>
        <p:nvSpPr>
          <p:cNvPr id="9" name="TextBox 8">
            <a:extLst>
              <a:ext uri="{FF2B5EF4-FFF2-40B4-BE49-F238E27FC236}">
                <a16:creationId xmlns:a16="http://schemas.microsoft.com/office/drawing/2014/main" id="{A83CB8CD-18DA-2B2A-FEAA-DED9D17A5BB7}"/>
              </a:ext>
            </a:extLst>
          </p:cNvPr>
          <p:cNvSpPr txBox="1"/>
          <p:nvPr/>
        </p:nvSpPr>
        <p:spPr>
          <a:xfrm>
            <a:off x="456368" y="5667165"/>
            <a:ext cx="3938350" cy="461665"/>
          </a:xfrm>
          <a:prstGeom prst="rect">
            <a:avLst/>
          </a:prstGeom>
          <a:noFill/>
        </p:spPr>
        <p:txBody>
          <a:bodyPr wrap="square" rtlCol="0">
            <a:spAutoFit/>
          </a:bodyPr>
          <a:lstStyle/>
          <a:p>
            <a:pPr marL="285750" indent="-285750">
              <a:buFont typeface="Courier New" panose="02070309020205020404" pitchFamily="49" charset="0"/>
              <a:buChar char="o"/>
            </a:pPr>
            <a:r>
              <a:rPr lang="en-ES" sz="2400" dirty="0"/>
              <a:t>Eugenio Coronado</a:t>
            </a:r>
          </a:p>
        </p:txBody>
      </p:sp>
      <p:sp>
        <p:nvSpPr>
          <p:cNvPr id="10" name="TextBox 9">
            <a:extLst>
              <a:ext uri="{FF2B5EF4-FFF2-40B4-BE49-F238E27FC236}">
                <a16:creationId xmlns:a16="http://schemas.microsoft.com/office/drawing/2014/main" id="{08C59128-1867-499E-F131-9EA0DD12FC18}"/>
              </a:ext>
            </a:extLst>
          </p:cNvPr>
          <p:cNvSpPr txBox="1"/>
          <p:nvPr/>
        </p:nvSpPr>
        <p:spPr>
          <a:xfrm>
            <a:off x="456368" y="4148080"/>
            <a:ext cx="2508473" cy="830997"/>
          </a:xfrm>
          <a:prstGeom prst="rect">
            <a:avLst/>
          </a:prstGeom>
          <a:noFill/>
        </p:spPr>
        <p:txBody>
          <a:bodyPr wrap="square" rtlCol="0">
            <a:spAutoFit/>
          </a:bodyPr>
          <a:lstStyle/>
          <a:p>
            <a:pPr marL="285750" indent="-285750">
              <a:buFont typeface="Courier New" panose="02070309020205020404" pitchFamily="49" charset="0"/>
              <a:buChar char="o"/>
            </a:pPr>
            <a:r>
              <a:rPr lang="en-ES" sz="2400" dirty="0"/>
              <a:t>Yaroslav Blanter</a:t>
            </a:r>
          </a:p>
          <a:p>
            <a:pPr marL="285750" indent="-285750">
              <a:buFont typeface="Courier New" panose="02070309020205020404" pitchFamily="49" charset="0"/>
              <a:buChar char="o"/>
            </a:pPr>
            <a:r>
              <a:rPr lang="en-ES" sz="2400" dirty="0"/>
              <a:t>Ritesh Das</a:t>
            </a:r>
          </a:p>
        </p:txBody>
      </p:sp>
      <p:pic>
        <p:nvPicPr>
          <p:cNvPr id="12" name="Picture 11">
            <a:extLst>
              <a:ext uri="{FF2B5EF4-FFF2-40B4-BE49-F238E27FC236}">
                <a16:creationId xmlns:a16="http://schemas.microsoft.com/office/drawing/2014/main" id="{15AC1282-DB62-5DC3-2681-823869D685A4}"/>
              </a:ext>
            </a:extLst>
          </p:cNvPr>
          <p:cNvPicPr>
            <a:picLocks noChangeAspect="1"/>
          </p:cNvPicPr>
          <p:nvPr/>
        </p:nvPicPr>
        <p:blipFill>
          <a:blip r:embed="rId6"/>
          <a:stretch>
            <a:fillRect/>
          </a:stretch>
        </p:blipFill>
        <p:spPr>
          <a:xfrm>
            <a:off x="2878894" y="4081804"/>
            <a:ext cx="1753730" cy="1080001"/>
          </a:xfrm>
          <a:prstGeom prst="rect">
            <a:avLst/>
          </a:prstGeom>
        </p:spPr>
      </p:pic>
      <p:sp>
        <p:nvSpPr>
          <p:cNvPr id="13" name="TextBox 12">
            <a:extLst>
              <a:ext uri="{FF2B5EF4-FFF2-40B4-BE49-F238E27FC236}">
                <a16:creationId xmlns:a16="http://schemas.microsoft.com/office/drawing/2014/main" id="{5AEECBF4-0830-7F97-C56F-81331D354BA0}"/>
              </a:ext>
            </a:extLst>
          </p:cNvPr>
          <p:cNvSpPr txBox="1"/>
          <p:nvPr/>
        </p:nvSpPr>
        <p:spPr>
          <a:xfrm>
            <a:off x="2396963" y="726522"/>
            <a:ext cx="1244658" cy="523220"/>
          </a:xfrm>
          <a:prstGeom prst="rect">
            <a:avLst/>
          </a:prstGeom>
          <a:noFill/>
        </p:spPr>
        <p:txBody>
          <a:bodyPr wrap="square" rtlCol="0">
            <a:spAutoFit/>
          </a:bodyPr>
          <a:lstStyle/>
          <a:p>
            <a:r>
              <a:rPr lang="en-ES" sz="2800" b="1" dirty="0"/>
              <a:t>People</a:t>
            </a:r>
          </a:p>
        </p:txBody>
      </p:sp>
      <p:sp>
        <p:nvSpPr>
          <p:cNvPr id="15" name="TextBox 14">
            <a:extLst>
              <a:ext uri="{FF2B5EF4-FFF2-40B4-BE49-F238E27FC236}">
                <a16:creationId xmlns:a16="http://schemas.microsoft.com/office/drawing/2014/main" id="{35A75395-7286-B998-0297-6B8AA28D1F4A}"/>
              </a:ext>
            </a:extLst>
          </p:cNvPr>
          <p:cNvSpPr txBox="1"/>
          <p:nvPr/>
        </p:nvSpPr>
        <p:spPr>
          <a:xfrm>
            <a:off x="8927467" y="729681"/>
            <a:ext cx="1464407" cy="523220"/>
          </a:xfrm>
          <a:prstGeom prst="rect">
            <a:avLst/>
          </a:prstGeom>
          <a:noFill/>
        </p:spPr>
        <p:txBody>
          <a:bodyPr wrap="square" rtlCol="0">
            <a:spAutoFit/>
          </a:bodyPr>
          <a:lstStyle/>
          <a:p>
            <a:r>
              <a:rPr lang="en-ES" sz="2800" b="1" dirty="0"/>
              <a:t>Funding</a:t>
            </a:r>
          </a:p>
        </p:txBody>
      </p:sp>
      <p:sp>
        <p:nvSpPr>
          <p:cNvPr id="17" name="Title 1">
            <a:extLst>
              <a:ext uri="{FF2B5EF4-FFF2-40B4-BE49-F238E27FC236}">
                <a16:creationId xmlns:a16="http://schemas.microsoft.com/office/drawing/2014/main" id="{2FB8E8FE-6206-19B4-9693-B2CD70B71E48}"/>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Acknowledgements</a:t>
            </a:r>
          </a:p>
        </p:txBody>
      </p:sp>
      <p:sp>
        <p:nvSpPr>
          <p:cNvPr id="18" name="Slide Number Placeholder 17">
            <a:extLst>
              <a:ext uri="{FF2B5EF4-FFF2-40B4-BE49-F238E27FC236}">
                <a16:creationId xmlns:a16="http://schemas.microsoft.com/office/drawing/2014/main" id="{9EA757BA-E5CC-A0AB-F03E-86DE1765BA42}"/>
              </a:ext>
            </a:extLst>
          </p:cNvPr>
          <p:cNvSpPr>
            <a:spLocks noGrp="1"/>
          </p:cNvSpPr>
          <p:nvPr>
            <p:ph type="sldNum" sz="quarter" idx="12"/>
          </p:nvPr>
        </p:nvSpPr>
        <p:spPr/>
        <p:txBody>
          <a:bodyPr/>
          <a:lstStyle/>
          <a:p>
            <a:fld id="{C7789421-EDE7-A34A-8D84-B4AE70D83498}" type="slidenum">
              <a:rPr lang="en-ES" smtClean="0"/>
              <a:t>56</a:t>
            </a:fld>
            <a:endParaRPr lang="en-ES" dirty="0"/>
          </a:p>
        </p:txBody>
      </p:sp>
      <p:pic>
        <p:nvPicPr>
          <p:cNvPr id="2" name="Picture 4">
            <a:extLst>
              <a:ext uri="{FF2B5EF4-FFF2-40B4-BE49-F238E27FC236}">
                <a16:creationId xmlns:a16="http://schemas.microsoft.com/office/drawing/2014/main" id="{74879AB9-7699-DE4D-BDDD-91247C0B4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2624" y="1425770"/>
            <a:ext cx="1463376"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3643C6-A27F-E599-6DCC-9CFBC460F722}"/>
              </a:ext>
            </a:extLst>
          </p:cNvPr>
          <p:cNvSpPr txBox="1"/>
          <p:nvPr/>
        </p:nvSpPr>
        <p:spPr>
          <a:xfrm>
            <a:off x="456368" y="3046507"/>
            <a:ext cx="3938350" cy="46166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t>Marco Marino</a:t>
            </a:r>
            <a:endParaRPr lang="en-ES" sz="2400" dirty="0"/>
          </a:p>
        </p:txBody>
      </p:sp>
      <p:pic>
        <p:nvPicPr>
          <p:cNvPr id="11" name="Picture 10">
            <a:extLst>
              <a:ext uri="{FF2B5EF4-FFF2-40B4-BE49-F238E27FC236}">
                <a16:creationId xmlns:a16="http://schemas.microsoft.com/office/drawing/2014/main" id="{155B4015-454A-CF9C-09E9-8A42A5D755EB}"/>
              </a:ext>
            </a:extLst>
          </p:cNvPr>
          <p:cNvPicPr>
            <a:picLocks noChangeAspect="1"/>
          </p:cNvPicPr>
          <p:nvPr/>
        </p:nvPicPr>
        <p:blipFill>
          <a:blip r:embed="rId8"/>
          <a:stretch>
            <a:fillRect/>
          </a:stretch>
        </p:blipFill>
        <p:spPr>
          <a:xfrm>
            <a:off x="2971104" y="2911424"/>
            <a:ext cx="3616363" cy="720000"/>
          </a:xfrm>
          <a:prstGeom prst="rect">
            <a:avLst/>
          </a:prstGeom>
        </p:spPr>
      </p:pic>
    </p:spTree>
    <p:extLst>
      <p:ext uri="{BB962C8B-B14F-4D97-AF65-F5344CB8AC3E}">
        <p14:creationId xmlns:p14="http://schemas.microsoft.com/office/powerpoint/2010/main" val="333238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0" y="0"/>
            <a:ext cx="1219200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Outline</a:t>
            </a:r>
          </a:p>
        </p:txBody>
      </p:sp>
      <p:sp>
        <p:nvSpPr>
          <p:cNvPr id="20" name="TextBox 19">
            <a:extLst>
              <a:ext uri="{FF2B5EF4-FFF2-40B4-BE49-F238E27FC236}">
                <a16:creationId xmlns:a16="http://schemas.microsoft.com/office/drawing/2014/main" id="{D13B3A16-F594-DDAE-9EDF-7247E4D225C2}"/>
              </a:ext>
            </a:extLst>
          </p:cNvPr>
          <p:cNvSpPr txBox="1"/>
          <p:nvPr/>
        </p:nvSpPr>
        <p:spPr>
          <a:xfrm>
            <a:off x="720000" y="288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Method</a:t>
            </a:r>
          </a:p>
        </p:txBody>
      </p:sp>
      <p:sp>
        <p:nvSpPr>
          <p:cNvPr id="21" name="TextBox 20">
            <a:extLst>
              <a:ext uri="{FF2B5EF4-FFF2-40B4-BE49-F238E27FC236}">
                <a16:creationId xmlns:a16="http://schemas.microsoft.com/office/drawing/2014/main" id="{58D637E5-4AF5-408E-39AC-33E4EC67A4B8}"/>
              </a:ext>
            </a:extLst>
          </p:cNvPr>
          <p:cNvSpPr txBox="1"/>
          <p:nvPr/>
        </p:nvSpPr>
        <p:spPr>
          <a:xfrm>
            <a:off x="720000" y="396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Output</a:t>
            </a:r>
          </a:p>
        </p:txBody>
      </p:sp>
      <p:sp>
        <p:nvSpPr>
          <p:cNvPr id="22" name="TextBox 21">
            <a:extLst>
              <a:ext uri="{FF2B5EF4-FFF2-40B4-BE49-F238E27FC236}">
                <a16:creationId xmlns:a16="http://schemas.microsoft.com/office/drawing/2014/main" id="{FAE526D9-8D49-7FC9-D72E-E7778D664260}"/>
              </a:ext>
            </a:extLst>
          </p:cNvPr>
          <p:cNvSpPr txBox="1"/>
          <p:nvPr/>
        </p:nvSpPr>
        <p:spPr>
          <a:xfrm>
            <a:off x="720000" y="1800000"/>
            <a:ext cx="2700000" cy="769441"/>
          </a:xfrm>
          <a:prstGeom prst="rect">
            <a:avLst/>
          </a:prstGeom>
          <a:noFill/>
        </p:spPr>
        <p:txBody>
          <a:bodyPr wrap="square" rtlCol="0">
            <a:spAutoFit/>
          </a:bodyPr>
          <a:lstStyle/>
          <a:p>
            <a:pPr marL="571500" indent="-571500">
              <a:buFont typeface="Wingdings" pitchFamily="2" charset="2"/>
              <a:buChar char="Ø"/>
            </a:pPr>
            <a:r>
              <a:rPr lang="en-ES" sz="4400" dirty="0"/>
              <a:t>Input</a:t>
            </a:r>
          </a:p>
        </p:txBody>
      </p:sp>
      <p:sp>
        <p:nvSpPr>
          <p:cNvPr id="3" name="Slide Number Placeholder 2">
            <a:extLst>
              <a:ext uri="{FF2B5EF4-FFF2-40B4-BE49-F238E27FC236}">
                <a16:creationId xmlns:a16="http://schemas.microsoft.com/office/drawing/2014/main" id="{1D7D34CB-919D-B100-1FF9-93B2D581A531}"/>
              </a:ext>
            </a:extLst>
          </p:cNvPr>
          <p:cNvSpPr>
            <a:spLocks noGrp="1"/>
          </p:cNvSpPr>
          <p:nvPr>
            <p:ph type="sldNum" sz="quarter" idx="12"/>
          </p:nvPr>
        </p:nvSpPr>
        <p:spPr/>
        <p:txBody>
          <a:bodyPr/>
          <a:lstStyle/>
          <a:p>
            <a:fld id="{C7789421-EDE7-A34A-8D84-B4AE70D83498}" type="slidenum">
              <a:rPr lang="en-ES" smtClean="0"/>
              <a:t>6</a:t>
            </a:fld>
            <a:endParaRPr lang="en-ES" dirty="0"/>
          </a:p>
        </p:txBody>
      </p:sp>
      <p:sp>
        <p:nvSpPr>
          <p:cNvPr id="4" name="TextBox 3">
            <a:extLst>
              <a:ext uri="{FF2B5EF4-FFF2-40B4-BE49-F238E27FC236}">
                <a16:creationId xmlns:a16="http://schemas.microsoft.com/office/drawing/2014/main" id="{CD756A87-55EB-3984-1A8C-E64B3225069A}"/>
              </a:ext>
            </a:extLst>
          </p:cNvPr>
          <p:cNvSpPr txBox="1"/>
          <p:nvPr/>
        </p:nvSpPr>
        <p:spPr>
          <a:xfrm>
            <a:off x="720000" y="5040000"/>
            <a:ext cx="5287510" cy="769441"/>
          </a:xfrm>
          <a:prstGeom prst="rect">
            <a:avLst/>
          </a:prstGeom>
          <a:noFill/>
        </p:spPr>
        <p:txBody>
          <a:bodyPr wrap="square" rtlCol="0">
            <a:spAutoFit/>
          </a:bodyPr>
          <a:lstStyle/>
          <a:p>
            <a:pPr marL="571500" indent="-571500">
              <a:buFont typeface="Wingdings" pitchFamily="2" charset="2"/>
              <a:buChar char="Ø"/>
            </a:pPr>
            <a:r>
              <a:rPr lang="en-ES" sz="4400" dirty="0">
                <a:solidFill>
                  <a:schemeClr val="bg1">
                    <a:lumMod val="75000"/>
                  </a:schemeClr>
                </a:solidFill>
              </a:rPr>
              <a:t>Details of the code</a:t>
            </a:r>
          </a:p>
        </p:txBody>
      </p:sp>
      <p:sp>
        <p:nvSpPr>
          <p:cNvPr id="5" name="TextBox 4">
            <a:extLst>
              <a:ext uri="{FF2B5EF4-FFF2-40B4-BE49-F238E27FC236}">
                <a16:creationId xmlns:a16="http://schemas.microsoft.com/office/drawing/2014/main" id="{0098ED06-6422-D361-0C04-A424EFD0F34F}"/>
              </a:ext>
            </a:extLst>
          </p:cNvPr>
          <p:cNvSpPr txBox="1"/>
          <p:nvPr/>
        </p:nvSpPr>
        <p:spPr>
          <a:xfrm>
            <a:off x="6216128" y="1861554"/>
            <a:ext cx="4604272" cy="646331"/>
          </a:xfrm>
          <a:prstGeom prst="rect">
            <a:avLst/>
          </a:prstGeom>
          <a:noFill/>
        </p:spPr>
        <p:txBody>
          <a:bodyPr wrap="square" rtlCol="0">
            <a:spAutoFit/>
          </a:bodyPr>
          <a:lstStyle/>
          <a:p>
            <a:r>
              <a:rPr lang="en-ES" sz="3600" dirty="0"/>
              <a:t>What magnopy needs?</a:t>
            </a:r>
          </a:p>
        </p:txBody>
      </p:sp>
    </p:spTree>
    <p:extLst>
      <p:ext uri="{BB962C8B-B14F-4D97-AF65-F5344CB8AC3E}">
        <p14:creationId xmlns:p14="http://schemas.microsoft.com/office/powerpoint/2010/main" val="400475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4535248" y="2760332"/>
            <a:ext cx="3121505" cy="1337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Spin </a:t>
            </a:r>
          </a:p>
          <a:p>
            <a:r>
              <a:rPr lang="en-ES" sz="4400" dirty="0">
                <a:latin typeface="+mn-lt"/>
              </a:rPr>
              <a:t>Hamiltonian</a:t>
            </a:r>
          </a:p>
        </p:txBody>
      </p:sp>
      <p:sp>
        <p:nvSpPr>
          <p:cNvPr id="16" name="Title 1">
            <a:extLst>
              <a:ext uri="{FF2B5EF4-FFF2-40B4-BE49-F238E27FC236}">
                <a16:creationId xmlns:a16="http://schemas.microsoft.com/office/drawing/2014/main" id="{FC4E2E87-E0D4-93BB-9274-3F35E066A095}"/>
              </a:ext>
            </a:extLst>
          </p:cNvPr>
          <p:cNvSpPr txBox="1">
            <a:spLocks/>
          </p:cNvSpPr>
          <p:nvPr/>
        </p:nvSpPr>
        <p:spPr>
          <a:xfrm>
            <a:off x="1772317" y="5263939"/>
            <a:ext cx="2952079"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latin typeface="+mn-lt"/>
              </a:rPr>
              <a:t>External</a:t>
            </a:r>
          </a:p>
          <a:p>
            <a:r>
              <a:rPr lang="en-ES" sz="3600" dirty="0">
                <a:latin typeface="+mn-lt"/>
              </a:rPr>
              <a:t>magnetic field</a:t>
            </a:r>
          </a:p>
        </p:txBody>
      </p:sp>
      <p:sp>
        <p:nvSpPr>
          <p:cNvPr id="3" name="Slide Number Placeholder 2">
            <a:extLst>
              <a:ext uri="{FF2B5EF4-FFF2-40B4-BE49-F238E27FC236}">
                <a16:creationId xmlns:a16="http://schemas.microsoft.com/office/drawing/2014/main" id="{F1D3D0BF-A38D-4957-9823-CD116E158A7C}"/>
              </a:ext>
            </a:extLst>
          </p:cNvPr>
          <p:cNvSpPr>
            <a:spLocks noGrp="1"/>
          </p:cNvSpPr>
          <p:nvPr>
            <p:ph type="sldNum" sz="quarter" idx="12"/>
          </p:nvPr>
        </p:nvSpPr>
        <p:spPr/>
        <p:txBody>
          <a:bodyPr/>
          <a:lstStyle/>
          <a:p>
            <a:fld id="{C7789421-EDE7-A34A-8D84-B4AE70D83498}" type="slidenum">
              <a:rPr lang="en-ES" smtClean="0"/>
              <a:t>7</a:t>
            </a:fld>
            <a:endParaRPr lang="en-ES" dirty="0"/>
          </a:p>
        </p:txBody>
      </p:sp>
    </p:spTree>
    <p:extLst>
      <p:ext uri="{BB962C8B-B14F-4D97-AF65-F5344CB8AC3E}">
        <p14:creationId xmlns:p14="http://schemas.microsoft.com/office/powerpoint/2010/main" val="163521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4535248" y="2760332"/>
            <a:ext cx="3121505" cy="1337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Spin </a:t>
            </a:r>
          </a:p>
          <a:p>
            <a:r>
              <a:rPr lang="en-ES" sz="4400" dirty="0">
                <a:latin typeface="+mn-lt"/>
              </a:rPr>
              <a:t>Hamiltonian</a:t>
            </a:r>
          </a:p>
        </p:txBody>
      </p:sp>
      <p:sp>
        <p:nvSpPr>
          <p:cNvPr id="15" name="Title 1">
            <a:extLst>
              <a:ext uri="{FF2B5EF4-FFF2-40B4-BE49-F238E27FC236}">
                <a16:creationId xmlns:a16="http://schemas.microsoft.com/office/drawing/2014/main" id="{CCC72E8D-99BC-91CA-E4DE-295389496B67}"/>
              </a:ext>
            </a:extLst>
          </p:cNvPr>
          <p:cNvSpPr txBox="1">
            <a:spLocks/>
          </p:cNvSpPr>
          <p:nvPr/>
        </p:nvSpPr>
        <p:spPr>
          <a:xfrm>
            <a:off x="0" y="3429000"/>
            <a:ext cx="3584086"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latin typeface="+mn-lt"/>
              </a:rPr>
              <a:t>Quadratic</a:t>
            </a:r>
          </a:p>
          <a:p>
            <a:r>
              <a:rPr lang="en-ES" sz="3600" dirty="0">
                <a:latin typeface="+mn-lt"/>
              </a:rPr>
              <a:t>on-site anisotropy</a:t>
            </a:r>
          </a:p>
        </p:txBody>
      </p:sp>
      <p:sp>
        <p:nvSpPr>
          <p:cNvPr id="16" name="Title 1">
            <a:extLst>
              <a:ext uri="{FF2B5EF4-FFF2-40B4-BE49-F238E27FC236}">
                <a16:creationId xmlns:a16="http://schemas.microsoft.com/office/drawing/2014/main" id="{FC4E2E87-E0D4-93BB-9274-3F35E066A095}"/>
              </a:ext>
            </a:extLst>
          </p:cNvPr>
          <p:cNvSpPr txBox="1">
            <a:spLocks/>
          </p:cNvSpPr>
          <p:nvPr/>
        </p:nvSpPr>
        <p:spPr>
          <a:xfrm>
            <a:off x="1772317" y="5263939"/>
            <a:ext cx="2952079"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External</a:t>
            </a:r>
          </a:p>
          <a:p>
            <a:r>
              <a:rPr lang="en-ES" sz="3600" dirty="0">
                <a:solidFill>
                  <a:schemeClr val="bg1">
                    <a:lumMod val="65000"/>
                  </a:schemeClr>
                </a:solidFill>
                <a:latin typeface="+mn-lt"/>
              </a:rPr>
              <a:t>magnetic field</a:t>
            </a:r>
          </a:p>
        </p:txBody>
      </p:sp>
      <p:sp>
        <p:nvSpPr>
          <p:cNvPr id="3" name="Slide Number Placeholder 2">
            <a:extLst>
              <a:ext uri="{FF2B5EF4-FFF2-40B4-BE49-F238E27FC236}">
                <a16:creationId xmlns:a16="http://schemas.microsoft.com/office/drawing/2014/main" id="{C0D84943-B14B-89F0-754A-8BDA2244942D}"/>
              </a:ext>
            </a:extLst>
          </p:cNvPr>
          <p:cNvSpPr>
            <a:spLocks noGrp="1"/>
          </p:cNvSpPr>
          <p:nvPr>
            <p:ph type="sldNum" sz="quarter" idx="12"/>
          </p:nvPr>
        </p:nvSpPr>
        <p:spPr/>
        <p:txBody>
          <a:bodyPr/>
          <a:lstStyle/>
          <a:p>
            <a:fld id="{C7789421-EDE7-A34A-8D84-B4AE70D83498}" type="slidenum">
              <a:rPr lang="en-ES" smtClean="0"/>
              <a:t>8</a:t>
            </a:fld>
            <a:endParaRPr lang="en-ES" dirty="0"/>
          </a:p>
        </p:txBody>
      </p:sp>
    </p:spTree>
    <p:extLst>
      <p:ext uri="{BB962C8B-B14F-4D97-AF65-F5344CB8AC3E}">
        <p14:creationId xmlns:p14="http://schemas.microsoft.com/office/powerpoint/2010/main" val="109597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0DD-4D47-7B23-4D13-0FC2B3294269}"/>
              </a:ext>
            </a:extLst>
          </p:cNvPr>
          <p:cNvSpPr txBox="1">
            <a:spLocks/>
          </p:cNvSpPr>
          <p:nvPr/>
        </p:nvSpPr>
        <p:spPr>
          <a:xfrm>
            <a:off x="4535248" y="2760332"/>
            <a:ext cx="3121505" cy="1337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4400" dirty="0">
                <a:latin typeface="+mn-lt"/>
              </a:rPr>
              <a:t>Spin </a:t>
            </a:r>
          </a:p>
          <a:p>
            <a:r>
              <a:rPr lang="en-ES" sz="4400" dirty="0">
                <a:latin typeface="+mn-lt"/>
              </a:rPr>
              <a:t>Hamiltonian</a:t>
            </a:r>
          </a:p>
        </p:txBody>
      </p:sp>
      <p:sp>
        <p:nvSpPr>
          <p:cNvPr id="12" name="Title 1">
            <a:extLst>
              <a:ext uri="{FF2B5EF4-FFF2-40B4-BE49-F238E27FC236}">
                <a16:creationId xmlns:a16="http://schemas.microsoft.com/office/drawing/2014/main" id="{A6AB3C0D-110D-5B3C-6D5F-7E18E461D941}"/>
              </a:ext>
            </a:extLst>
          </p:cNvPr>
          <p:cNvSpPr txBox="1">
            <a:spLocks/>
          </p:cNvSpPr>
          <p:nvPr/>
        </p:nvSpPr>
        <p:spPr>
          <a:xfrm>
            <a:off x="695666" y="1504036"/>
            <a:ext cx="3688077"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latin typeface="+mn-lt"/>
              </a:rPr>
              <a:t>Isotropic exchange</a:t>
            </a:r>
          </a:p>
        </p:txBody>
      </p:sp>
      <p:sp>
        <p:nvSpPr>
          <p:cNvPr id="13" name="Title 1">
            <a:extLst>
              <a:ext uri="{FF2B5EF4-FFF2-40B4-BE49-F238E27FC236}">
                <a16:creationId xmlns:a16="http://schemas.microsoft.com/office/drawing/2014/main" id="{464C1F6D-58D1-4939-C44A-FA13D949FFAE}"/>
              </a:ext>
            </a:extLst>
          </p:cNvPr>
          <p:cNvSpPr txBox="1">
            <a:spLocks/>
          </p:cNvSpPr>
          <p:nvPr/>
        </p:nvSpPr>
        <p:spPr>
          <a:xfrm>
            <a:off x="8207187" y="1504036"/>
            <a:ext cx="3035450"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latin typeface="+mn-lt"/>
              </a:rPr>
              <a:t>DM interaction</a:t>
            </a:r>
          </a:p>
        </p:txBody>
      </p:sp>
      <p:sp>
        <p:nvSpPr>
          <p:cNvPr id="14" name="Title 1">
            <a:extLst>
              <a:ext uri="{FF2B5EF4-FFF2-40B4-BE49-F238E27FC236}">
                <a16:creationId xmlns:a16="http://schemas.microsoft.com/office/drawing/2014/main" id="{CA18A38B-10A9-E291-14EC-FFBFF12DEB33}"/>
              </a:ext>
            </a:extLst>
          </p:cNvPr>
          <p:cNvSpPr txBox="1">
            <a:spLocks/>
          </p:cNvSpPr>
          <p:nvPr/>
        </p:nvSpPr>
        <p:spPr>
          <a:xfrm>
            <a:off x="3984813" y="337766"/>
            <a:ext cx="4222374" cy="1003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latin typeface="+mn-lt"/>
              </a:rPr>
              <a:t>Symmetric</a:t>
            </a:r>
          </a:p>
          <a:p>
            <a:r>
              <a:rPr lang="en-ES" sz="3600" dirty="0">
                <a:latin typeface="+mn-lt"/>
              </a:rPr>
              <a:t>anisotropic exchange</a:t>
            </a:r>
          </a:p>
        </p:txBody>
      </p:sp>
      <p:sp>
        <p:nvSpPr>
          <p:cNvPr id="15" name="Title 1">
            <a:extLst>
              <a:ext uri="{FF2B5EF4-FFF2-40B4-BE49-F238E27FC236}">
                <a16:creationId xmlns:a16="http://schemas.microsoft.com/office/drawing/2014/main" id="{CCC72E8D-99BC-91CA-E4DE-295389496B67}"/>
              </a:ext>
            </a:extLst>
          </p:cNvPr>
          <p:cNvSpPr txBox="1">
            <a:spLocks/>
          </p:cNvSpPr>
          <p:nvPr/>
        </p:nvSpPr>
        <p:spPr>
          <a:xfrm>
            <a:off x="0" y="3429000"/>
            <a:ext cx="3584086"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Quadratic</a:t>
            </a:r>
          </a:p>
          <a:p>
            <a:r>
              <a:rPr lang="en-ES" sz="3600" dirty="0">
                <a:solidFill>
                  <a:schemeClr val="bg1">
                    <a:lumMod val="65000"/>
                  </a:schemeClr>
                </a:solidFill>
                <a:latin typeface="+mn-lt"/>
              </a:rPr>
              <a:t>on-site anisotropy</a:t>
            </a:r>
          </a:p>
        </p:txBody>
      </p:sp>
      <p:sp>
        <p:nvSpPr>
          <p:cNvPr id="16" name="Title 1">
            <a:extLst>
              <a:ext uri="{FF2B5EF4-FFF2-40B4-BE49-F238E27FC236}">
                <a16:creationId xmlns:a16="http://schemas.microsoft.com/office/drawing/2014/main" id="{FC4E2E87-E0D4-93BB-9274-3F35E066A095}"/>
              </a:ext>
            </a:extLst>
          </p:cNvPr>
          <p:cNvSpPr txBox="1">
            <a:spLocks/>
          </p:cNvSpPr>
          <p:nvPr/>
        </p:nvSpPr>
        <p:spPr>
          <a:xfrm>
            <a:off x="1772317" y="5263939"/>
            <a:ext cx="2952079" cy="1039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ES" sz="3600" dirty="0">
                <a:solidFill>
                  <a:schemeClr val="bg1">
                    <a:lumMod val="65000"/>
                  </a:schemeClr>
                </a:solidFill>
                <a:latin typeface="+mn-lt"/>
              </a:rPr>
              <a:t>External</a:t>
            </a:r>
          </a:p>
          <a:p>
            <a:r>
              <a:rPr lang="en-ES" sz="3600" dirty="0">
                <a:solidFill>
                  <a:schemeClr val="bg1">
                    <a:lumMod val="65000"/>
                  </a:schemeClr>
                </a:solidFill>
                <a:latin typeface="+mn-lt"/>
              </a:rPr>
              <a:t>magnetic field</a:t>
            </a:r>
          </a:p>
        </p:txBody>
      </p:sp>
      <p:sp>
        <p:nvSpPr>
          <p:cNvPr id="3" name="Slide Number Placeholder 2">
            <a:extLst>
              <a:ext uri="{FF2B5EF4-FFF2-40B4-BE49-F238E27FC236}">
                <a16:creationId xmlns:a16="http://schemas.microsoft.com/office/drawing/2014/main" id="{41AC6E06-E616-FDEF-B53E-C41DE798AED5}"/>
              </a:ext>
            </a:extLst>
          </p:cNvPr>
          <p:cNvSpPr>
            <a:spLocks noGrp="1"/>
          </p:cNvSpPr>
          <p:nvPr>
            <p:ph type="sldNum" sz="quarter" idx="12"/>
          </p:nvPr>
        </p:nvSpPr>
        <p:spPr/>
        <p:txBody>
          <a:bodyPr/>
          <a:lstStyle/>
          <a:p>
            <a:fld id="{C7789421-EDE7-A34A-8D84-B4AE70D83498}" type="slidenum">
              <a:rPr lang="en-ES" smtClean="0"/>
              <a:t>9</a:t>
            </a:fld>
            <a:endParaRPr lang="en-ES" dirty="0"/>
          </a:p>
        </p:txBody>
      </p:sp>
    </p:spTree>
    <p:extLst>
      <p:ext uri="{BB962C8B-B14F-4D97-AF65-F5344CB8AC3E}">
        <p14:creationId xmlns:p14="http://schemas.microsoft.com/office/powerpoint/2010/main" val="317484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2003</Words>
  <Application>Microsoft Macintosh PowerPoint</Application>
  <PresentationFormat>Widescreen</PresentationFormat>
  <Paragraphs>482</Paragraphs>
  <Slides>56</Slides>
  <Notes>33</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Cambria Math</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Andrey Rybakov</dc:creator>
  <cp:lastModifiedBy>Andrey Rybakov</cp:lastModifiedBy>
  <cp:revision>84</cp:revision>
  <dcterms:created xsi:type="dcterms:W3CDTF">2025-06-03T09:34:22Z</dcterms:created>
  <dcterms:modified xsi:type="dcterms:W3CDTF">2025-09-12T10:23:36Z</dcterms:modified>
</cp:coreProperties>
</file>